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290" r:id="rId2"/>
    <p:sldId id="2289" r:id="rId3"/>
    <p:sldId id="2291" r:id="rId4"/>
    <p:sldId id="2170" r:id="rId5"/>
    <p:sldId id="2316" r:id="rId6"/>
    <p:sldId id="2317" r:id="rId7"/>
    <p:sldId id="2366" r:id="rId8"/>
    <p:sldId id="2385" r:id="rId9"/>
    <p:sldId id="2386" r:id="rId10"/>
    <p:sldId id="2342" r:id="rId11"/>
    <p:sldId id="2341" r:id="rId12"/>
    <p:sldId id="2368" r:id="rId13"/>
    <p:sldId id="2369" r:id="rId14"/>
    <p:sldId id="2370" r:id="rId15"/>
    <p:sldId id="2295" r:id="rId16"/>
    <p:sldId id="2188" r:id="rId17"/>
    <p:sldId id="2387" r:id="rId18"/>
    <p:sldId id="2352" r:id="rId19"/>
    <p:sldId id="2389" r:id="rId20"/>
    <p:sldId id="2390" r:id="rId21"/>
    <p:sldId id="2391" r:id="rId22"/>
    <p:sldId id="2392" r:id="rId23"/>
    <p:sldId id="2393" r:id="rId24"/>
    <p:sldId id="2399" r:id="rId25"/>
    <p:sldId id="2395" r:id="rId26"/>
    <p:sldId id="2396" r:id="rId27"/>
    <p:sldId id="2297" r:id="rId28"/>
    <p:sldId id="1910" r:id="rId29"/>
    <p:sldId id="2309" r:id="rId30"/>
    <p:sldId id="1911" r:id="rId31"/>
    <p:sldId id="2400" r:id="rId32"/>
    <p:sldId id="1912" r:id="rId33"/>
    <p:sldId id="2401" r:id="rId34"/>
    <p:sldId id="1913" r:id="rId35"/>
    <p:sldId id="1914" r:id="rId36"/>
    <p:sldId id="1920" r:id="rId37"/>
    <p:sldId id="2402" r:id="rId38"/>
    <p:sldId id="1922" r:id="rId39"/>
    <p:sldId id="2155" r:id="rId40"/>
    <p:sldId id="1924" r:id="rId41"/>
    <p:sldId id="1926" r:id="rId42"/>
    <p:sldId id="2134" r:id="rId43"/>
    <p:sldId id="2037" r:id="rId44"/>
    <p:sldId id="2403" r:id="rId45"/>
    <p:sldId id="2244" r:id="rId46"/>
    <p:sldId id="2039" r:id="rId47"/>
    <p:sldId id="2335" r:id="rId48"/>
    <p:sldId id="2382" r:id="rId49"/>
    <p:sldId id="2404" r:id="rId50"/>
    <p:sldId id="2384" r:id="rId51"/>
    <p:sldId id="2405" r:id="rId52"/>
    <p:sldId id="2171" r:id="rId53"/>
  </p:sldIdLst>
  <p:sldSz cx="12190413" cy="6859588"/>
  <p:notesSz cx="6858000" cy="9144000"/>
  <p:custDataLst>
    <p:tags r:id="rId56"/>
  </p:custDataLst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5" userDrawn="1">
          <p15:clr>
            <a:srgbClr val="A4A3A4"/>
          </p15:clr>
        </p15:guide>
        <p15:guide id="2" pos="19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4">
          <p15:clr>
            <a:srgbClr val="A4A3A4"/>
          </p15:clr>
        </p15:guide>
        <p15:guide id="2" pos="21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EF4"/>
    <a:srgbClr val="2752A0"/>
    <a:srgbClr val="495666"/>
    <a:srgbClr val="044491"/>
    <a:srgbClr val="0070C0"/>
    <a:srgbClr val="384556"/>
    <a:srgbClr val="F2F2F2"/>
    <a:srgbClr val="C00000"/>
    <a:srgbClr val="1481E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8" autoAdjust="0"/>
    <p:restoredTop sz="96318" autoAdjust="0"/>
  </p:normalViewPr>
  <p:slideViewPr>
    <p:cSldViewPr showGuides="1">
      <p:cViewPr>
        <p:scale>
          <a:sx n="75" d="100"/>
          <a:sy n="75" d="100"/>
        </p:scale>
        <p:origin x="413" y="216"/>
      </p:cViewPr>
      <p:guideLst>
        <p:guide orient="horz" pos="1265"/>
        <p:guide pos="19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94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066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96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347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060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622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5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257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435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47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90413" cy="1727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5" name="任意形状 14"/>
          <p:cNvSpPr/>
          <p:nvPr userDrawn="1"/>
        </p:nvSpPr>
        <p:spPr>
          <a:xfrm>
            <a:off x="1" y="1501770"/>
            <a:ext cx="12190412" cy="1501295"/>
          </a:xfrm>
          <a:custGeom>
            <a:avLst/>
            <a:gdLst>
              <a:gd name="connsiteX0" fmla="*/ 0 w 12191999"/>
              <a:gd name="connsiteY0" fmla="*/ 0 h 1500947"/>
              <a:gd name="connsiteX1" fmla="*/ 12191999 w 12191999"/>
              <a:gd name="connsiteY1" fmla="*/ 0 h 1500947"/>
              <a:gd name="connsiteX2" fmla="*/ 12191999 w 12191999"/>
              <a:gd name="connsiteY2" fmla="*/ 669131 h 1500947"/>
              <a:gd name="connsiteX3" fmla="*/ 11750290 w 12191999"/>
              <a:gd name="connsiteY3" fmla="*/ 788658 h 1500947"/>
              <a:gd name="connsiteX4" fmla="*/ 6096001 w 12191999"/>
              <a:gd name="connsiteY4" fmla="*/ 1500947 h 1500947"/>
              <a:gd name="connsiteX5" fmla="*/ 441709 w 12191999"/>
              <a:gd name="connsiteY5" fmla="*/ 788658 h 1500947"/>
              <a:gd name="connsiteX6" fmla="*/ 0 w 12191999"/>
              <a:gd name="connsiteY6" fmla="*/ 669130 h 150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1500947">
                <a:moveTo>
                  <a:pt x="0" y="0"/>
                </a:moveTo>
                <a:lnTo>
                  <a:pt x="12191999" y="0"/>
                </a:lnTo>
                <a:lnTo>
                  <a:pt x="12191999" y="669131"/>
                </a:lnTo>
                <a:lnTo>
                  <a:pt x="11750290" y="788658"/>
                </a:lnTo>
                <a:cubicBezTo>
                  <a:pt x="9943031" y="1253646"/>
                  <a:pt x="8048396" y="1500947"/>
                  <a:pt x="6096001" y="1500947"/>
                </a:cubicBezTo>
                <a:cubicBezTo>
                  <a:pt x="4143604" y="1500947"/>
                  <a:pt x="2248969" y="1253646"/>
                  <a:pt x="441709" y="788658"/>
                </a:cubicBezTo>
                <a:lnTo>
                  <a:pt x="0" y="66913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2400"/>
          </a:p>
        </p:txBody>
      </p:sp>
      <p:sp>
        <p:nvSpPr>
          <p:cNvPr id="9" name="任意多边形 8"/>
          <p:cNvSpPr/>
          <p:nvPr userDrawn="1"/>
        </p:nvSpPr>
        <p:spPr>
          <a:xfrm rot="2222741">
            <a:off x="-143064" y="-128999"/>
            <a:ext cx="935542" cy="910903"/>
          </a:xfrm>
          <a:custGeom>
            <a:avLst/>
            <a:gdLst>
              <a:gd name="connsiteX0" fmla="*/ 0 w 935542"/>
              <a:gd name="connsiteY0" fmla="*/ 389105 h 910903"/>
              <a:gd name="connsiteX1" fmla="*/ 515503 w 935542"/>
              <a:gd name="connsiteY1" fmla="*/ 0 h 910903"/>
              <a:gd name="connsiteX2" fmla="*/ 562043 w 935542"/>
              <a:gd name="connsiteY2" fmla="*/ 4592 h 910903"/>
              <a:gd name="connsiteX3" fmla="*/ 935542 w 935542"/>
              <a:gd name="connsiteY3" fmla="*/ 453097 h 910903"/>
              <a:gd name="connsiteX4" fmla="*/ 467771 w 935542"/>
              <a:gd name="connsiteY4" fmla="*/ 910903 h 910903"/>
              <a:gd name="connsiteX5" fmla="*/ 392791 w 935542"/>
              <a:gd name="connsiteY5" fmla="*/ 910903 h 910903"/>
              <a:gd name="connsiteX6" fmla="*/ 0 w 935542"/>
              <a:gd name="connsiteY6" fmla="*/ 390516 h 91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5542" h="910903">
                <a:moveTo>
                  <a:pt x="0" y="389105"/>
                </a:moveTo>
                <a:lnTo>
                  <a:pt x="515503" y="0"/>
                </a:lnTo>
                <a:lnTo>
                  <a:pt x="562043" y="4592"/>
                </a:lnTo>
                <a:cubicBezTo>
                  <a:pt x="775199" y="47281"/>
                  <a:pt x="935542" y="231863"/>
                  <a:pt x="935542" y="453097"/>
                </a:cubicBezTo>
                <a:cubicBezTo>
                  <a:pt x="935542" y="705936"/>
                  <a:pt x="726114" y="910903"/>
                  <a:pt x="467771" y="910903"/>
                </a:cubicBezTo>
                <a:lnTo>
                  <a:pt x="392791" y="910903"/>
                </a:lnTo>
                <a:lnTo>
                  <a:pt x="0" y="390516"/>
                </a:lnTo>
                <a:close/>
              </a:path>
            </a:pathLst>
          </a:cu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8574" y="16625"/>
            <a:ext cx="7144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i="1" dirty="0" smtClean="0"/>
              <a:t>易错辨析</a:t>
            </a:r>
            <a:endParaRPr lang="zh-CN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699659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6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8.xml"/><Relationship Id="rId3" Type="http://schemas.openxmlformats.org/officeDocument/2006/relationships/slide" Target="slide30.xml"/><Relationship Id="rId7" Type="http://schemas.openxmlformats.org/officeDocument/2006/relationships/slide" Target="slide36.xml"/><Relationship Id="rId12" Type="http://schemas.openxmlformats.org/officeDocument/2006/relationships/slide" Target="slide46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43.xml"/><Relationship Id="rId5" Type="http://schemas.openxmlformats.org/officeDocument/2006/relationships/slide" Target="slide34.xml"/><Relationship Id="rId10" Type="http://schemas.openxmlformats.org/officeDocument/2006/relationships/slide" Target="slide41.xml"/><Relationship Id="rId4" Type="http://schemas.openxmlformats.org/officeDocument/2006/relationships/slide" Target="slide32.xml"/><Relationship Id="rId9" Type="http://schemas.openxmlformats.org/officeDocument/2006/relationships/slide" Target="slide40.xml"/><Relationship Id="rId1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image" Target="../media/image10.png"/><Relationship Id="rId3" Type="http://schemas.openxmlformats.org/officeDocument/2006/relationships/slide" Target="slide30.xml"/><Relationship Id="rId7" Type="http://schemas.openxmlformats.org/officeDocument/2006/relationships/slide" Target="slide36.xml"/><Relationship Id="rId12" Type="http://schemas.openxmlformats.org/officeDocument/2006/relationships/slide" Target="slide46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43.xml"/><Relationship Id="rId5" Type="http://schemas.openxmlformats.org/officeDocument/2006/relationships/slide" Target="slide34.xml"/><Relationship Id="rId15" Type="http://schemas.openxmlformats.org/officeDocument/2006/relationships/image" Target="../media/image13.png"/><Relationship Id="rId10" Type="http://schemas.openxmlformats.org/officeDocument/2006/relationships/slide" Target="slide41.xml"/><Relationship Id="rId4" Type="http://schemas.openxmlformats.org/officeDocument/2006/relationships/slide" Target="slide32.xml"/><Relationship Id="rId9" Type="http://schemas.openxmlformats.org/officeDocument/2006/relationships/slide" Target="slide40.xml"/><Relationship Id="rId14" Type="http://schemas.openxmlformats.org/officeDocument/2006/relationships/slide" Target="slide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2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15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8.xml"/><Relationship Id="rId3" Type="http://schemas.openxmlformats.org/officeDocument/2006/relationships/slide" Target="slide30.xml"/><Relationship Id="rId7" Type="http://schemas.openxmlformats.org/officeDocument/2006/relationships/slide" Target="slide36.xml"/><Relationship Id="rId12" Type="http://schemas.openxmlformats.org/officeDocument/2006/relationships/slide" Target="slide46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43.xml"/><Relationship Id="rId5" Type="http://schemas.openxmlformats.org/officeDocument/2006/relationships/slide" Target="slide34.xml"/><Relationship Id="rId10" Type="http://schemas.openxmlformats.org/officeDocument/2006/relationships/slide" Target="slide41.xml"/><Relationship Id="rId4" Type="http://schemas.openxmlformats.org/officeDocument/2006/relationships/slide" Target="slide32.xml"/><Relationship Id="rId9" Type="http://schemas.openxmlformats.org/officeDocument/2006/relationships/slide" Target="slide4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8.xml"/><Relationship Id="rId3" Type="http://schemas.openxmlformats.org/officeDocument/2006/relationships/slide" Target="slide30.xml"/><Relationship Id="rId7" Type="http://schemas.openxmlformats.org/officeDocument/2006/relationships/slide" Target="slide36.xml"/><Relationship Id="rId12" Type="http://schemas.openxmlformats.org/officeDocument/2006/relationships/slide" Target="slide46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43.xml"/><Relationship Id="rId5" Type="http://schemas.openxmlformats.org/officeDocument/2006/relationships/slide" Target="slide34.xml"/><Relationship Id="rId10" Type="http://schemas.openxmlformats.org/officeDocument/2006/relationships/slide" Target="slide41.xml"/><Relationship Id="rId4" Type="http://schemas.openxmlformats.org/officeDocument/2006/relationships/slide" Target="slide32.xml"/><Relationship Id="rId9" Type="http://schemas.openxmlformats.org/officeDocument/2006/relationships/slide" Target="slide40.xml"/><Relationship Id="rId1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8.xml"/><Relationship Id="rId3" Type="http://schemas.openxmlformats.org/officeDocument/2006/relationships/slide" Target="slide30.xml"/><Relationship Id="rId7" Type="http://schemas.openxmlformats.org/officeDocument/2006/relationships/slide" Target="slide36.xml"/><Relationship Id="rId12" Type="http://schemas.openxmlformats.org/officeDocument/2006/relationships/slide" Target="slide46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43.xml"/><Relationship Id="rId5" Type="http://schemas.openxmlformats.org/officeDocument/2006/relationships/slide" Target="slide34.xml"/><Relationship Id="rId10" Type="http://schemas.openxmlformats.org/officeDocument/2006/relationships/slide" Target="slide41.xml"/><Relationship Id="rId4" Type="http://schemas.openxmlformats.org/officeDocument/2006/relationships/slide" Target="slide32.xml"/><Relationship Id="rId9" Type="http://schemas.openxmlformats.org/officeDocument/2006/relationships/slide" Target="slide40.xml"/><Relationship Id="rId1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8.xml"/><Relationship Id="rId3" Type="http://schemas.openxmlformats.org/officeDocument/2006/relationships/slide" Target="slide30.xml"/><Relationship Id="rId7" Type="http://schemas.openxmlformats.org/officeDocument/2006/relationships/slide" Target="slide36.xml"/><Relationship Id="rId12" Type="http://schemas.openxmlformats.org/officeDocument/2006/relationships/slide" Target="slide46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43.xml"/><Relationship Id="rId5" Type="http://schemas.openxmlformats.org/officeDocument/2006/relationships/slide" Target="slide34.xml"/><Relationship Id="rId15" Type="http://schemas.openxmlformats.org/officeDocument/2006/relationships/image" Target="../media/image14.png"/><Relationship Id="rId10" Type="http://schemas.openxmlformats.org/officeDocument/2006/relationships/slide" Target="slide41.xml"/><Relationship Id="rId4" Type="http://schemas.openxmlformats.org/officeDocument/2006/relationships/slide" Target="slide32.xml"/><Relationship Id="rId9" Type="http://schemas.openxmlformats.org/officeDocument/2006/relationships/slide" Target="slide40.xml"/><Relationship Id="rId1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8.xml"/><Relationship Id="rId3" Type="http://schemas.openxmlformats.org/officeDocument/2006/relationships/slide" Target="slide30.xml"/><Relationship Id="rId7" Type="http://schemas.openxmlformats.org/officeDocument/2006/relationships/slide" Target="slide36.xml"/><Relationship Id="rId12" Type="http://schemas.openxmlformats.org/officeDocument/2006/relationships/slide" Target="slide46.xml"/><Relationship Id="rId2" Type="http://schemas.openxmlformats.org/officeDocument/2006/relationships/slide" Target="slide28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43.xml"/><Relationship Id="rId5" Type="http://schemas.openxmlformats.org/officeDocument/2006/relationships/slide" Target="slide34.xml"/><Relationship Id="rId15" Type="http://schemas.openxmlformats.org/officeDocument/2006/relationships/image" Target="../media/image15.png"/><Relationship Id="rId10" Type="http://schemas.openxmlformats.org/officeDocument/2006/relationships/slide" Target="slide41.xml"/><Relationship Id="rId4" Type="http://schemas.openxmlformats.org/officeDocument/2006/relationships/slide" Target="slide32.xml"/><Relationship Id="rId9" Type="http://schemas.openxmlformats.org/officeDocument/2006/relationships/slide" Target="slide40.xml"/><Relationship Id="rId1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image" Target="../media/image10.png"/><Relationship Id="rId3" Type="http://schemas.openxmlformats.org/officeDocument/2006/relationships/slide" Target="slide30.xml"/><Relationship Id="rId7" Type="http://schemas.openxmlformats.org/officeDocument/2006/relationships/slide" Target="slide36.xml"/><Relationship Id="rId12" Type="http://schemas.openxmlformats.org/officeDocument/2006/relationships/slide" Target="slide46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43.xml"/><Relationship Id="rId5" Type="http://schemas.openxmlformats.org/officeDocument/2006/relationships/slide" Target="slide34.xml"/><Relationship Id="rId10" Type="http://schemas.openxmlformats.org/officeDocument/2006/relationships/slide" Target="slide41.xml"/><Relationship Id="rId4" Type="http://schemas.openxmlformats.org/officeDocument/2006/relationships/slide" Target="slide32.xml"/><Relationship Id="rId9" Type="http://schemas.openxmlformats.org/officeDocument/2006/relationships/slide" Target="slide40.xml"/><Relationship Id="rId14" Type="http://schemas.openxmlformats.org/officeDocument/2006/relationships/slide" Target="slide4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8.xml"/><Relationship Id="rId3" Type="http://schemas.openxmlformats.org/officeDocument/2006/relationships/slide" Target="slide30.xml"/><Relationship Id="rId7" Type="http://schemas.openxmlformats.org/officeDocument/2006/relationships/slide" Target="slide36.xml"/><Relationship Id="rId12" Type="http://schemas.openxmlformats.org/officeDocument/2006/relationships/slide" Target="slide46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43.xml"/><Relationship Id="rId5" Type="http://schemas.openxmlformats.org/officeDocument/2006/relationships/slide" Target="slide34.xml"/><Relationship Id="rId10" Type="http://schemas.openxmlformats.org/officeDocument/2006/relationships/slide" Target="slide41.xml"/><Relationship Id="rId4" Type="http://schemas.openxmlformats.org/officeDocument/2006/relationships/slide" Target="slide32.xml"/><Relationship Id="rId9" Type="http://schemas.openxmlformats.org/officeDocument/2006/relationships/slide" Target="slide40.xml"/><Relationship Id="rId1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image" Target="../media/image10.png"/><Relationship Id="rId3" Type="http://schemas.openxmlformats.org/officeDocument/2006/relationships/slide" Target="slide30.xml"/><Relationship Id="rId7" Type="http://schemas.openxmlformats.org/officeDocument/2006/relationships/slide" Target="slide36.xml"/><Relationship Id="rId12" Type="http://schemas.openxmlformats.org/officeDocument/2006/relationships/slide" Target="slide46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43.xml"/><Relationship Id="rId5" Type="http://schemas.openxmlformats.org/officeDocument/2006/relationships/slide" Target="slide34.xml"/><Relationship Id="rId15" Type="http://schemas.openxmlformats.org/officeDocument/2006/relationships/image" Target="../media/image17.png"/><Relationship Id="rId10" Type="http://schemas.openxmlformats.org/officeDocument/2006/relationships/slide" Target="slide41.xml"/><Relationship Id="rId4" Type="http://schemas.openxmlformats.org/officeDocument/2006/relationships/slide" Target="slide32.xml"/><Relationship Id="rId9" Type="http://schemas.openxmlformats.org/officeDocument/2006/relationships/slide" Target="slide40.xml"/><Relationship Id="rId14" Type="http://schemas.openxmlformats.org/officeDocument/2006/relationships/slide" Target="slide4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8.xml"/><Relationship Id="rId3" Type="http://schemas.openxmlformats.org/officeDocument/2006/relationships/slide" Target="slide30.xml"/><Relationship Id="rId7" Type="http://schemas.openxmlformats.org/officeDocument/2006/relationships/slide" Target="slide36.xml"/><Relationship Id="rId12" Type="http://schemas.openxmlformats.org/officeDocument/2006/relationships/slide" Target="slide46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43.xml"/><Relationship Id="rId5" Type="http://schemas.openxmlformats.org/officeDocument/2006/relationships/slide" Target="slide34.xml"/><Relationship Id="rId10" Type="http://schemas.openxmlformats.org/officeDocument/2006/relationships/slide" Target="slide41.xml"/><Relationship Id="rId4" Type="http://schemas.openxmlformats.org/officeDocument/2006/relationships/slide" Target="slide32.xml"/><Relationship Id="rId9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image" Target="../media/image10.png"/><Relationship Id="rId3" Type="http://schemas.openxmlformats.org/officeDocument/2006/relationships/slide" Target="slide30.xml"/><Relationship Id="rId7" Type="http://schemas.openxmlformats.org/officeDocument/2006/relationships/slide" Target="slide36.xml"/><Relationship Id="rId12" Type="http://schemas.openxmlformats.org/officeDocument/2006/relationships/slide" Target="slide46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43.xml"/><Relationship Id="rId5" Type="http://schemas.openxmlformats.org/officeDocument/2006/relationships/slide" Target="slide34.xml"/><Relationship Id="rId10" Type="http://schemas.openxmlformats.org/officeDocument/2006/relationships/slide" Target="slide41.xml"/><Relationship Id="rId4" Type="http://schemas.openxmlformats.org/officeDocument/2006/relationships/slide" Target="slide32.xml"/><Relationship Id="rId9" Type="http://schemas.openxmlformats.org/officeDocument/2006/relationships/slide" Target="slide40.xml"/><Relationship Id="rId14" Type="http://schemas.openxmlformats.org/officeDocument/2006/relationships/slide" Target="slide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8.xml"/><Relationship Id="rId3" Type="http://schemas.openxmlformats.org/officeDocument/2006/relationships/slide" Target="slide30.xml"/><Relationship Id="rId7" Type="http://schemas.openxmlformats.org/officeDocument/2006/relationships/slide" Target="slide36.xml"/><Relationship Id="rId12" Type="http://schemas.openxmlformats.org/officeDocument/2006/relationships/slide" Target="slide46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43.xml"/><Relationship Id="rId5" Type="http://schemas.openxmlformats.org/officeDocument/2006/relationships/slide" Target="slide34.xml"/><Relationship Id="rId10" Type="http://schemas.openxmlformats.org/officeDocument/2006/relationships/slide" Target="slide41.xml"/><Relationship Id="rId4" Type="http://schemas.openxmlformats.org/officeDocument/2006/relationships/slide" Target="slide32.xml"/><Relationship Id="rId9" Type="http://schemas.openxmlformats.org/officeDocument/2006/relationships/slide" Target="slide40.xml"/><Relationship Id="rId1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8.xml"/><Relationship Id="rId3" Type="http://schemas.openxmlformats.org/officeDocument/2006/relationships/slide" Target="slide30.xml"/><Relationship Id="rId7" Type="http://schemas.openxmlformats.org/officeDocument/2006/relationships/slide" Target="slide36.xml"/><Relationship Id="rId12" Type="http://schemas.openxmlformats.org/officeDocument/2006/relationships/slide" Target="slide46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43.xml"/><Relationship Id="rId5" Type="http://schemas.openxmlformats.org/officeDocument/2006/relationships/slide" Target="slide34.xml"/><Relationship Id="rId10" Type="http://schemas.openxmlformats.org/officeDocument/2006/relationships/slide" Target="slide41.xml"/><Relationship Id="rId4" Type="http://schemas.openxmlformats.org/officeDocument/2006/relationships/slide" Target="slide32.xml"/><Relationship Id="rId9" Type="http://schemas.openxmlformats.org/officeDocument/2006/relationships/slide" Target="slide4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8.xml"/><Relationship Id="rId3" Type="http://schemas.openxmlformats.org/officeDocument/2006/relationships/slide" Target="slide30.xml"/><Relationship Id="rId7" Type="http://schemas.openxmlformats.org/officeDocument/2006/relationships/slide" Target="slide36.xml"/><Relationship Id="rId12" Type="http://schemas.openxmlformats.org/officeDocument/2006/relationships/slide" Target="slide46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43.xml"/><Relationship Id="rId5" Type="http://schemas.openxmlformats.org/officeDocument/2006/relationships/slide" Target="slide34.xml"/><Relationship Id="rId10" Type="http://schemas.openxmlformats.org/officeDocument/2006/relationships/slide" Target="slide41.xml"/><Relationship Id="rId4" Type="http://schemas.openxmlformats.org/officeDocument/2006/relationships/slide" Target="slide32.xml"/><Relationship Id="rId9" Type="http://schemas.openxmlformats.org/officeDocument/2006/relationships/slide" Target="slide40.xml"/><Relationship Id="rId1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8.xml"/><Relationship Id="rId3" Type="http://schemas.openxmlformats.org/officeDocument/2006/relationships/slide" Target="slide30.xml"/><Relationship Id="rId7" Type="http://schemas.openxmlformats.org/officeDocument/2006/relationships/slide" Target="slide36.xml"/><Relationship Id="rId12" Type="http://schemas.openxmlformats.org/officeDocument/2006/relationships/slide" Target="slide46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43.xml"/><Relationship Id="rId5" Type="http://schemas.openxmlformats.org/officeDocument/2006/relationships/slide" Target="slide34.xml"/><Relationship Id="rId10" Type="http://schemas.openxmlformats.org/officeDocument/2006/relationships/slide" Target="slide41.xml"/><Relationship Id="rId4" Type="http://schemas.openxmlformats.org/officeDocument/2006/relationships/slide" Target="slide32.xml"/><Relationship Id="rId9" Type="http://schemas.openxmlformats.org/officeDocument/2006/relationships/slide" Target="slide40.xml"/><Relationship Id="rId1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8.xml"/><Relationship Id="rId3" Type="http://schemas.openxmlformats.org/officeDocument/2006/relationships/slide" Target="slide30.xml"/><Relationship Id="rId7" Type="http://schemas.openxmlformats.org/officeDocument/2006/relationships/slide" Target="slide36.xml"/><Relationship Id="rId12" Type="http://schemas.openxmlformats.org/officeDocument/2006/relationships/slide" Target="slide46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43.xml"/><Relationship Id="rId5" Type="http://schemas.openxmlformats.org/officeDocument/2006/relationships/slide" Target="slide34.xml"/><Relationship Id="rId10" Type="http://schemas.openxmlformats.org/officeDocument/2006/relationships/slide" Target="slide41.xml"/><Relationship Id="rId4" Type="http://schemas.openxmlformats.org/officeDocument/2006/relationships/slide" Target="slide32.xml"/><Relationship Id="rId9" Type="http://schemas.openxmlformats.org/officeDocument/2006/relationships/slide" Target="slide40.xml"/><Relationship Id="rId1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image" Target="../media/image10.png"/><Relationship Id="rId3" Type="http://schemas.openxmlformats.org/officeDocument/2006/relationships/slide" Target="slide30.xml"/><Relationship Id="rId7" Type="http://schemas.openxmlformats.org/officeDocument/2006/relationships/slide" Target="slide36.xml"/><Relationship Id="rId12" Type="http://schemas.openxmlformats.org/officeDocument/2006/relationships/slide" Target="slide46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43.xml"/><Relationship Id="rId5" Type="http://schemas.openxmlformats.org/officeDocument/2006/relationships/slide" Target="slide34.xml"/><Relationship Id="rId15" Type="http://schemas.openxmlformats.org/officeDocument/2006/relationships/image" Target="../media/image18.png"/><Relationship Id="rId10" Type="http://schemas.openxmlformats.org/officeDocument/2006/relationships/slide" Target="slide41.xml"/><Relationship Id="rId4" Type="http://schemas.openxmlformats.org/officeDocument/2006/relationships/slide" Target="slide32.xml"/><Relationship Id="rId9" Type="http://schemas.openxmlformats.org/officeDocument/2006/relationships/slide" Target="slide40.xml"/><Relationship Id="rId14" Type="http://schemas.openxmlformats.org/officeDocument/2006/relationships/slide" Target="slide4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8.xml"/><Relationship Id="rId3" Type="http://schemas.openxmlformats.org/officeDocument/2006/relationships/slide" Target="slide30.xml"/><Relationship Id="rId7" Type="http://schemas.openxmlformats.org/officeDocument/2006/relationships/slide" Target="slide36.xml"/><Relationship Id="rId12" Type="http://schemas.openxmlformats.org/officeDocument/2006/relationships/slide" Target="slide46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43.xml"/><Relationship Id="rId5" Type="http://schemas.openxmlformats.org/officeDocument/2006/relationships/slide" Target="slide34.xml"/><Relationship Id="rId10" Type="http://schemas.openxmlformats.org/officeDocument/2006/relationships/slide" Target="slide41.xml"/><Relationship Id="rId4" Type="http://schemas.openxmlformats.org/officeDocument/2006/relationships/slide" Target="slide32.xml"/><Relationship Id="rId9" Type="http://schemas.openxmlformats.org/officeDocument/2006/relationships/slide" Target="slide40.xml"/><Relationship Id="rId1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image" Target="../media/image10.png"/><Relationship Id="rId3" Type="http://schemas.openxmlformats.org/officeDocument/2006/relationships/slide" Target="slide30.xml"/><Relationship Id="rId7" Type="http://schemas.openxmlformats.org/officeDocument/2006/relationships/slide" Target="slide36.xml"/><Relationship Id="rId12" Type="http://schemas.openxmlformats.org/officeDocument/2006/relationships/slide" Target="slide46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43.xml"/><Relationship Id="rId5" Type="http://schemas.openxmlformats.org/officeDocument/2006/relationships/slide" Target="slide34.xml"/><Relationship Id="rId15" Type="http://schemas.openxmlformats.org/officeDocument/2006/relationships/image" Target="../media/image19.png"/><Relationship Id="rId10" Type="http://schemas.openxmlformats.org/officeDocument/2006/relationships/slide" Target="slide41.xml"/><Relationship Id="rId4" Type="http://schemas.openxmlformats.org/officeDocument/2006/relationships/slide" Target="slide32.xml"/><Relationship Id="rId9" Type="http://schemas.openxmlformats.org/officeDocument/2006/relationships/slide" Target="slide40.xml"/><Relationship Id="rId1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8.xml"/><Relationship Id="rId3" Type="http://schemas.openxmlformats.org/officeDocument/2006/relationships/slide" Target="slide30.xml"/><Relationship Id="rId7" Type="http://schemas.openxmlformats.org/officeDocument/2006/relationships/slide" Target="slide36.xml"/><Relationship Id="rId12" Type="http://schemas.openxmlformats.org/officeDocument/2006/relationships/slide" Target="slide46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43.xml"/><Relationship Id="rId5" Type="http://schemas.openxmlformats.org/officeDocument/2006/relationships/slide" Target="slide34.xml"/><Relationship Id="rId10" Type="http://schemas.openxmlformats.org/officeDocument/2006/relationships/slide" Target="slide41.xml"/><Relationship Id="rId4" Type="http://schemas.openxmlformats.org/officeDocument/2006/relationships/slide" Target="slide32.xml"/><Relationship Id="rId9" Type="http://schemas.openxmlformats.org/officeDocument/2006/relationships/slide" Target="slide40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8.xml"/><Relationship Id="rId3" Type="http://schemas.openxmlformats.org/officeDocument/2006/relationships/slide" Target="slide30.xml"/><Relationship Id="rId7" Type="http://schemas.openxmlformats.org/officeDocument/2006/relationships/slide" Target="slide36.xml"/><Relationship Id="rId12" Type="http://schemas.openxmlformats.org/officeDocument/2006/relationships/slide" Target="slide46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43.xml"/><Relationship Id="rId5" Type="http://schemas.openxmlformats.org/officeDocument/2006/relationships/slide" Target="slide34.xml"/><Relationship Id="rId10" Type="http://schemas.openxmlformats.org/officeDocument/2006/relationships/slide" Target="slide41.xml"/><Relationship Id="rId4" Type="http://schemas.openxmlformats.org/officeDocument/2006/relationships/slide" Target="slide32.xml"/><Relationship Id="rId9" Type="http://schemas.openxmlformats.org/officeDocument/2006/relationships/slide" Target="slide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image" Target="../media/image10.png"/><Relationship Id="rId3" Type="http://schemas.openxmlformats.org/officeDocument/2006/relationships/slide" Target="slide30.xml"/><Relationship Id="rId7" Type="http://schemas.openxmlformats.org/officeDocument/2006/relationships/slide" Target="slide36.xml"/><Relationship Id="rId12" Type="http://schemas.openxmlformats.org/officeDocument/2006/relationships/slide" Target="slide46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43.xml"/><Relationship Id="rId5" Type="http://schemas.openxmlformats.org/officeDocument/2006/relationships/slide" Target="slide34.xml"/><Relationship Id="rId10" Type="http://schemas.openxmlformats.org/officeDocument/2006/relationships/slide" Target="slide41.xml"/><Relationship Id="rId4" Type="http://schemas.openxmlformats.org/officeDocument/2006/relationships/slide" Target="slide32.xml"/><Relationship Id="rId9" Type="http://schemas.openxmlformats.org/officeDocument/2006/relationships/slide" Target="slide40.xml"/><Relationship Id="rId14" Type="http://schemas.openxmlformats.org/officeDocument/2006/relationships/slide" Target="slide48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image" Target="../media/image10.png"/><Relationship Id="rId3" Type="http://schemas.openxmlformats.org/officeDocument/2006/relationships/slide" Target="slide30.xml"/><Relationship Id="rId7" Type="http://schemas.openxmlformats.org/officeDocument/2006/relationships/slide" Target="slide36.xml"/><Relationship Id="rId12" Type="http://schemas.openxmlformats.org/officeDocument/2006/relationships/slide" Target="slide46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43.xml"/><Relationship Id="rId5" Type="http://schemas.openxmlformats.org/officeDocument/2006/relationships/slide" Target="slide34.xml"/><Relationship Id="rId15" Type="http://schemas.openxmlformats.org/officeDocument/2006/relationships/slide" Target="slide48.xml"/><Relationship Id="rId10" Type="http://schemas.openxmlformats.org/officeDocument/2006/relationships/slide" Target="slide41.xml"/><Relationship Id="rId4" Type="http://schemas.openxmlformats.org/officeDocument/2006/relationships/slide" Target="slide32.xml"/><Relationship Id="rId9" Type="http://schemas.openxmlformats.org/officeDocument/2006/relationships/slide" Target="slide40.xml"/><Relationship Id="rId14" Type="http://schemas.openxmlformats.org/officeDocument/2006/relationships/slide" Target="slide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38" y="2046514"/>
            <a:ext cx="4917600" cy="276615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 flipV="1">
            <a:off x="7272338" y="2046604"/>
            <a:ext cx="4918075" cy="276606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198880" y="0"/>
            <a:ext cx="1002030" cy="11309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16"/>
          <p:cNvSpPr/>
          <p:nvPr userDrawn="1"/>
        </p:nvSpPr>
        <p:spPr>
          <a:xfrm>
            <a:off x="1375859" y="185620"/>
            <a:ext cx="648072" cy="75969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59"/>
          <p:cNvSpPr/>
          <p:nvPr/>
        </p:nvSpPr>
        <p:spPr>
          <a:xfrm flipV="1">
            <a:off x="0" y="2047240"/>
            <a:ext cx="7272655" cy="27660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70635" y="3506470"/>
            <a:ext cx="3380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DISIZHANG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70799" y="401079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>
                <a:solidFill>
                  <a:schemeClr val="bg1"/>
                </a:solidFill>
              </a:rPr>
              <a:t>第</a:t>
            </a:r>
            <a:r>
              <a:rPr lang="zh-CN" altLang="en-US" dirty="0">
                <a:solidFill>
                  <a:schemeClr val="bg1"/>
                </a:solidFill>
              </a:rPr>
              <a:t>四</a:t>
            </a:r>
            <a:r>
              <a:rPr lang="zh-CN" altLang="zh-CN" dirty="0" smtClean="0">
                <a:solidFill>
                  <a:schemeClr val="bg1"/>
                </a:solidFill>
              </a:rPr>
              <a:t>章</a:t>
            </a:r>
            <a:endParaRPr lang="zh-CN" altLang="zh-CN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98879" y="2566670"/>
            <a:ext cx="6072983" cy="8553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sz="5200" b="1" kern="100" dirty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6</a:t>
            </a:r>
            <a:r>
              <a:rPr lang="zh-CN" altLang="zh-CN" sz="5200" b="1" kern="100" dirty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rPr>
              <a:t>　光的偏振　激光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541797" y="1053530"/>
            <a:ext cx="11106821" cy="2232248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71810" y="1411913"/>
            <a:ext cx="10646792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横波和纵波都能产生偏振现象。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自然光通过偏振片可以获得偏振光。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02288" y="147605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77888" y="216396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41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477466"/>
            <a:ext cx="11412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威海市高二期末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如图所示，让阳光通过偏振片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，以光的传播方向为轴旋转偏振片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，则图中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两处观察到透射光强度的变化情况是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两处光强均不变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两处光强均有变化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处光强不变，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处光强有变化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处光强有变化，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处光强不变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58514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1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TextBox 14"/>
          <p:cNvSpPr txBox="1"/>
          <p:nvPr/>
        </p:nvSpPr>
        <p:spPr>
          <a:xfrm>
            <a:off x="243153" y="3706034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141314" name="Picture 2" descr="4-18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74" y="2844279"/>
            <a:ext cx="3730515" cy="128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84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70206" y="621482"/>
            <a:ext cx="11250000" cy="4392489"/>
            <a:chOff x="471000" y="934424"/>
            <a:chExt cx="11250000" cy="4392489"/>
          </a:xfrm>
        </p:grpSpPr>
        <p:sp>
          <p:nvSpPr>
            <p:cNvPr id="8" name="圆角矩形 7"/>
            <p:cNvSpPr/>
            <p:nvPr/>
          </p:nvSpPr>
          <p:spPr>
            <a:xfrm>
              <a:off x="471000" y="1094415"/>
              <a:ext cx="11250000" cy="4232498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35520" y="909514"/>
            <a:ext cx="10719373" cy="3888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太阳光是自然光，向各个方向偏振的光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强度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是相同的，通过偏振片后变为偏振光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故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使偏振片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以光的传播方向为轴旋转，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光强不变；只有当偏振片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转到和偏振片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平行的时候，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处光强最大，当偏振片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与偏振片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垂直时，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处没有亮度，即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处光的强度发生变化，故选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" name="Picture 2" descr="4-18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74" y="1209010"/>
            <a:ext cx="3730515" cy="128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45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549474"/>
            <a:ext cx="11412000" cy="4542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北京市海淀区人大附中高二期末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是一偏振片，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的透振方向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用带箭头的实线表示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为竖直方向。下列四种入射光束中哪几种照射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时能在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的另一侧观察到透射光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太阳光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沿竖直方向振动的光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沿水平方向振动的光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沿与竖直方向成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45°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角的方向振动的光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730522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zh-CN" altLang="en-US" sz="1800" b="1" kern="1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２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TextBox 14"/>
          <p:cNvSpPr txBox="1"/>
          <p:nvPr/>
        </p:nvSpPr>
        <p:spPr>
          <a:xfrm>
            <a:off x="233628" y="2503215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142338" name="Picture 2" descr="4-18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518" y="2781722"/>
            <a:ext cx="2643476" cy="118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4"/>
          <p:cNvSpPr txBox="1"/>
          <p:nvPr/>
        </p:nvSpPr>
        <p:spPr>
          <a:xfrm>
            <a:off x="233628" y="3100186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1" name="TextBox 14"/>
          <p:cNvSpPr txBox="1"/>
          <p:nvPr/>
        </p:nvSpPr>
        <p:spPr>
          <a:xfrm>
            <a:off x="233628" y="4437906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63661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70206" y="208484"/>
            <a:ext cx="11250000" cy="6264696"/>
            <a:chOff x="471000" y="934424"/>
            <a:chExt cx="11250000" cy="6264696"/>
          </a:xfrm>
        </p:grpSpPr>
        <p:sp>
          <p:nvSpPr>
            <p:cNvPr id="8" name="圆角矩形 7"/>
            <p:cNvSpPr/>
            <p:nvPr/>
          </p:nvSpPr>
          <p:spPr>
            <a:xfrm>
              <a:off x="471000" y="1094414"/>
              <a:ext cx="11250000" cy="6104706"/>
            </a:xfrm>
            <a:prstGeom prst="roundRect">
              <a:avLst>
                <a:gd name="adj" fmla="val 14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 sz="1800">
                <a:solidFill>
                  <a:prstClr val="white"/>
                </a:solidFill>
                <a:ea typeface="微软雅黑" panose="020B0503020204020204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defTabSz="914400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35520" y="535579"/>
            <a:ext cx="10719373" cy="5827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偏振片只让沿某一方向振动的光顺利通过，当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偏</a:t>
            </a:r>
            <a:endParaRPr lang="en-US" altLang="zh-CN" sz="2800" kern="100" spc="-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振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片的透振方向与光的振动方向的夹角不为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90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°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spc="-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，有光透过偏振片，但透射光的强度变弱。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太</a:t>
            </a:r>
            <a:endParaRPr lang="en-US" altLang="zh-CN" sz="2800" kern="100" spc="-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阳光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是自然光，光波可沿垂直于光传播方向的任意方向振动，所以在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的另一侧能观察到透射光；沿竖直方向振动的光，振动方向与偏振片的透振方向相同，也可看到透射光；沿水平方向振动的光，其振动方向与偏振片的透振方向垂直，所以看不到透射光；沿与竖直方向成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45°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角的方向振动的光，其振动方向与透振方向不垂直，仍可看到透射光，故选项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3" name="Picture 2" descr="4-18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306" y="678809"/>
            <a:ext cx="2643476" cy="118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>
            <a:hlinkClick r:id="rId4" action="ppaction://hlinksldjump"/>
          </p:cNvPr>
          <p:cNvSpPr/>
          <p:nvPr/>
        </p:nvSpPr>
        <p:spPr>
          <a:xfrm>
            <a:off x="11206480" y="6454140"/>
            <a:ext cx="983615" cy="4051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99618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3" b="24569"/>
          <a:stretch/>
        </p:blipFill>
        <p:spPr>
          <a:xfrm>
            <a:off x="406" y="1664266"/>
            <a:ext cx="12189600" cy="35242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 flipV="1">
            <a:off x="0" y="1665287"/>
            <a:ext cx="12189600" cy="3523229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flipV="1">
            <a:off x="0" y="2889635"/>
            <a:ext cx="3714750" cy="108000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4503738" y="2906713"/>
            <a:ext cx="7686675" cy="1045845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50770" y="3014663"/>
            <a:ext cx="8191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</a:p>
        </p:txBody>
      </p:sp>
      <p:sp>
        <p:nvSpPr>
          <p:cNvPr id="9" name="矩形 8"/>
          <p:cNvSpPr/>
          <p:nvPr/>
        </p:nvSpPr>
        <p:spPr>
          <a:xfrm>
            <a:off x="5086985" y="3045460"/>
            <a:ext cx="63368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偏振现象的应用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333450"/>
            <a:ext cx="1141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摄影技术中的应用：</a:t>
            </a:r>
            <a:r>
              <a:rPr lang="zh-CN" altLang="zh-CN" sz="28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摄影师在拍摄池中的游鱼、玻璃橱窗里的陈列物时，由于水面和玻璃表面的反射光的干扰，景象会不清楚。如果在照相机镜头前装一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片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转动滤光片，让它的透振方向与水面和玻璃表面的反射光的偏振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方向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就可以减弱反射光而使水下和玻璃后的景象清晰。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偏振片在汽车挡风玻璃上的应用：汽车夜间行驶与对面的车辆相遇时，如遇远光灯引发炫目，极易引起车祸。如果驾驶室的前窗玻璃和车灯的玻璃罩都装有偏振片，而且规定它们的偏振方向都沿同一方向并与水平面成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45°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角，可避免远光灯引发炫目，保证行车安全。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98862" y="1735396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偏振滤光片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36579" y="237824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垂直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621482"/>
            <a:ext cx="830189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立体电影：在每架放映机前装有一块偏振片，其透振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方向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观众所戴的偏振眼镜的两只镜片透振方向互相垂直，且左眼镜片与左放映机前偏振片的透振方向一致，右眼镜片与右边放映机前偏振片的透振方向一致。这样，左眼只能看到左边放映机放映出的画面，右眼只能看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到右边放映机放映出的画面，两眼看到的画面略有差别，因而产生立体感。</a:t>
            </a:r>
            <a:endParaRPr lang="zh-CN" altLang="zh-CN" sz="105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77752" y="140613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互相垂直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43362" name="Picture 2" descr="4-18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808" y="921133"/>
            <a:ext cx="2877038" cy="274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65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541338"/>
            <a:ext cx="1141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关于光的偏振，下列说法正确的是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茶色眼镜利用了光的偏振现象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立体电影利用了光的偏振现象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在拍摄日落时水面、池中的鱼等景物时，可在镜头前装一偏振滤光片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图像清晰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一束自然光在界面上发生反射与折射，反射光与折射光都是偏振光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偏振方向都相同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737244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3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4"/>
          <p:cNvSpPr txBox="1"/>
          <p:nvPr/>
        </p:nvSpPr>
        <p:spPr>
          <a:xfrm>
            <a:off x="234390" y="1844740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234390" y="2485554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61283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26231" y="765498"/>
            <a:ext cx="1073795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茶色眼镜是有色镜片，它只能通过与镜片相同颜色的光，以减弱光的透射，不是偏振现象，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立体电影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利用的是光的偏振，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拍摄日落时水面、池中的鱼等景物时，为防止反射光干扰，在照相机镜头前装一个偏振滤光片可减弱水面反射光的影响，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束自然光在界面上发生反射与折射，反射光与折射光都是偏振光，偏振方向不相同，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71041" y="549474"/>
            <a:ext cx="11248331" cy="4832672"/>
            <a:chOff x="471835" y="934424"/>
            <a:chExt cx="11248331" cy="4832672"/>
          </a:xfrm>
        </p:grpSpPr>
        <p:sp>
          <p:nvSpPr>
            <p:cNvPr id="14" name="圆角矩形 13"/>
            <p:cNvSpPr/>
            <p:nvPr/>
          </p:nvSpPr>
          <p:spPr>
            <a:xfrm>
              <a:off x="471835" y="1094414"/>
              <a:ext cx="11248331" cy="4672682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04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"/>
            <a:ext cx="12189600" cy="179876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0" y="0"/>
            <a:ext cx="12190095" cy="1800000"/>
          </a:xfrm>
          <a:prstGeom prst="roundRect">
            <a:avLst>
              <a:gd name="adj" fmla="val 0"/>
            </a:avLst>
          </a:prstGeom>
          <a:solidFill>
            <a:schemeClr val="tx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9" name="矩形 8"/>
          <p:cNvSpPr/>
          <p:nvPr/>
        </p:nvSpPr>
        <p:spPr>
          <a:xfrm>
            <a:off x="2854960" y="2177083"/>
            <a:ext cx="8568838" cy="313387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tabLst>
                <a:tab pos="2070735" algn="l"/>
              </a:tabLst>
            </a:pPr>
            <a:r>
              <a:rPr lang="en-US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通过绳波</a:t>
            </a:r>
            <a:r>
              <a:rPr lang="en-US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横波</a:t>
            </a:r>
            <a:r>
              <a:rPr lang="en-US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和弹簧波</a:t>
            </a:r>
            <a:r>
              <a:rPr lang="en-US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纵波</a:t>
            </a:r>
            <a:r>
              <a:rPr lang="en-US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穿过狭缝的实验现象，知道波的偏振现象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。</a:t>
            </a:r>
            <a:endParaRPr lang="en-US" altLang="zh-CN" kern="100" dirty="0" smtClean="0">
              <a:latin typeface="Times New Roman" panose="02020603050405020304" pitchFamily="18" charset="0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tabLst>
                <a:tab pos="2070735" algn="l"/>
              </a:tabLst>
            </a:pPr>
            <a:r>
              <a:rPr lang="en-US" altLang="zh-CN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通过演示实验，观察光的偏振现象，知道光是一种横波</a:t>
            </a:r>
            <a:r>
              <a:rPr lang="en-US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重点</a:t>
            </a:r>
            <a:r>
              <a:rPr lang="en-US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。</a:t>
            </a:r>
            <a:endParaRPr lang="en-US" altLang="zh-CN" kern="100" dirty="0" smtClean="0">
              <a:latin typeface="Times New Roman" panose="02020603050405020304" pitchFamily="18" charset="0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tabLst>
                <a:tab pos="2070735" algn="l"/>
              </a:tabLst>
            </a:pPr>
            <a:r>
              <a:rPr lang="en-US" altLang="zh-CN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知道偏振光和自然光的区别，能运用偏振知识解释生活中的一些常见光学现象</a:t>
            </a:r>
            <a:r>
              <a:rPr lang="en-US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重难点</a:t>
            </a:r>
            <a:r>
              <a:rPr lang="en-US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。</a:t>
            </a:r>
            <a:endParaRPr lang="en-US" altLang="zh-CN" kern="100" dirty="0" smtClean="0">
              <a:latin typeface="Times New Roman" panose="02020603050405020304" pitchFamily="18" charset="0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tabLst>
                <a:tab pos="2070735" algn="l"/>
              </a:tabLst>
            </a:pPr>
            <a:r>
              <a:rPr lang="en-US" altLang="zh-CN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了解激光的特点和应用。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658495" y="0"/>
            <a:ext cx="1891030" cy="521335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12" name="文本框 11"/>
          <p:cNvSpPr txBox="1"/>
          <p:nvPr/>
        </p:nvSpPr>
        <p:spPr>
          <a:xfrm flipH="1">
            <a:off x="1270635" y="2853690"/>
            <a:ext cx="702310" cy="15684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zh-CN" b="1" dirty="0">
                <a:solidFill>
                  <a:schemeClr val="bg1"/>
                </a:solidFill>
                <a:cs typeface="+mn-ea"/>
              </a:rPr>
              <a:t>学习目标</a:t>
            </a:r>
            <a:endParaRPr lang="zh-CN" altLang="en-US" b="1" dirty="0">
              <a:solidFill>
                <a:schemeClr val="bg1"/>
              </a:solidFill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68056"/>
            <a:ext cx="11412000" cy="66645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夜晚，汽车前灯发出的强光将迎面驶来的汽车司机照得睁不开眼，严重影响行车安全。若考虑将汽车前灯玻璃改用偏振玻璃，使射出的灯光变为偏振光；同时汽车前窗玻璃也采用偏振玻璃，其透振方向正好与对面灯光的振动方向垂直，但还要能看清自己车灯发出的光所照亮的物体。假设所有的汽车前窗玻璃和前灯玻璃均按同一要求设置，如下措施可行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前窗玻璃的透振方向是竖直的，车灯玻璃的透振方向是水平的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前窗玻璃和车灯玻璃的透振方向都是竖直的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前窗玻璃的透振方向是斜向右上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45°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，车灯玻璃的透振方向是斜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向左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en-US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45°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前窗玻璃和车灯玻璃的透振方向都是斜向右上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45°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212749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zh-CN" altLang="en-US" sz="1800" b="1" kern="1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４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14"/>
          <p:cNvSpPr txBox="1"/>
          <p:nvPr/>
        </p:nvSpPr>
        <p:spPr>
          <a:xfrm>
            <a:off x="234390" y="6012654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3405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26231" y="693490"/>
            <a:ext cx="10737951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若前窗玻璃的透振方向竖直、车灯玻璃的透振方向水平，从车灯发出的光经物体反射后将不能透过前窗玻璃，司机面前将是一片漆黑，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6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若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前窗玻璃与车灯玻璃的透振方向均竖直，则对面车灯的光仍能照得司机睁不开眼，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6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若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前窗玻璃透振方向是斜向右上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45°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，车灯玻璃的透振方向是斜向左上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45°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，则车灯发出的光经物体反射后无法透进本车车窗内，却可以透进对面车的车窗内，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6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若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前窗玻璃和车灯玻璃的透振方向都是斜向右上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45°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，则车灯发出的光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经物体反射后可以透进本车车窗内，且不可以透进对面车的车窗内，</a:t>
            </a:r>
            <a:r>
              <a:rPr lang="en-US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600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260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71041" y="405458"/>
            <a:ext cx="11248331" cy="5781844"/>
            <a:chOff x="471835" y="934424"/>
            <a:chExt cx="11248331" cy="5781844"/>
          </a:xfrm>
        </p:grpSpPr>
        <p:sp>
          <p:nvSpPr>
            <p:cNvPr id="14" name="圆角矩形 13"/>
            <p:cNvSpPr/>
            <p:nvPr/>
          </p:nvSpPr>
          <p:spPr>
            <a:xfrm>
              <a:off x="471835" y="1094414"/>
              <a:ext cx="11248331" cy="5621854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7" name="矩形 6">
            <a:hlinkClick r:id="rId3" action="ppaction://hlinksldjump"/>
          </p:cNvPr>
          <p:cNvSpPr/>
          <p:nvPr/>
        </p:nvSpPr>
        <p:spPr>
          <a:xfrm>
            <a:off x="11206480" y="6454140"/>
            <a:ext cx="983615" cy="4051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65873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3" b="24569"/>
          <a:stretch/>
        </p:blipFill>
        <p:spPr>
          <a:xfrm>
            <a:off x="406" y="1664266"/>
            <a:ext cx="12189600" cy="35242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 flipV="1">
            <a:off x="0" y="1665287"/>
            <a:ext cx="12189600" cy="3523229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flipV="1">
            <a:off x="0" y="2889635"/>
            <a:ext cx="3714750" cy="108000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4503738" y="2906713"/>
            <a:ext cx="7686675" cy="1045845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50770" y="3014663"/>
            <a:ext cx="8191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</a:t>
            </a:r>
          </a:p>
        </p:txBody>
      </p:sp>
      <p:sp>
        <p:nvSpPr>
          <p:cNvPr id="9" name="矩形 8"/>
          <p:cNvSpPr/>
          <p:nvPr/>
        </p:nvSpPr>
        <p:spPr>
          <a:xfrm>
            <a:off x="5086985" y="3045460"/>
            <a:ext cx="63368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激光的特点及其应用</a:t>
            </a:r>
          </a:p>
        </p:txBody>
      </p:sp>
    </p:spTree>
    <p:extLst>
      <p:ext uri="{BB962C8B-B14F-4D97-AF65-F5344CB8AC3E}">
        <p14:creationId xmlns:p14="http://schemas.microsoft.com/office/powerpoint/2010/main" val="180187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333450"/>
            <a:ext cx="1141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普通光源与激光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普通光源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光是从物质的原子中发射出来的，普通光源发出的自然光是许多频率、相位、偏振以及传播方向各不相同的光的杂乱无章的混合。这导致两个独立的普通光源发出的光不会发生干涉。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激光的产生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激光是原子受激辐射产生的光，发出的光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一致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，两列相同激光相遇可以发生干涉。激光是人工产生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75326" y="4303415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相位差恒定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04548" y="430341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频率相同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1540" y="493243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振动方向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0590" y="558039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相干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34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261442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激光的特点及应用</a:t>
            </a:r>
            <a:endParaRPr lang="zh-CN" altLang="zh-CN" sz="105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081661"/>
              </p:ext>
            </p:extLst>
          </p:nvPr>
        </p:nvGraphicFramePr>
        <p:xfrm>
          <a:off x="478582" y="1053530"/>
          <a:ext cx="11233249" cy="5120640"/>
        </p:xfrm>
        <a:graphic>
          <a:graphicData uri="http://schemas.openxmlformats.org/drawingml/2006/table">
            <a:tbl>
              <a:tblPr/>
              <a:tblGrid>
                <a:gridCol w="1584176"/>
                <a:gridCol w="5256584"/>
                <a:gridCol w="4392489"/>
              </a:tblGrid>
              <a:tr h="395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特点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199" marR="21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性质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199" marR="21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应用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199" marR="21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07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相干性高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199" marR="21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激光具有频率单一、相位差恒定、偏振方向相同的特点，是人工产生的相干光，具有高度的相干性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199" marR="21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单缝衍射和双缝干涉实验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光纤通信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全息照相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199" marR="21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71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平行度好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199" marR="21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激光的平行度非常好，在传播很远的距离后仍能保持一定的强度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199" marR="21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精确的测距；提供目标指引；读取光盘上记录的信息等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199" marR="21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930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亮度高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199" marR="21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它可以在很小的空间和很短的时间内集中很大的能量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199" marR="21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用激光束切割、焊接；医学上可以用激光做</a:t>
                      </a:r>
                      <a:r>
                        <a:rPr lang="en-US" sz="2800" kern="100" baseline="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光刀</a:t>
                      </a:r>
                      <a:r>
                        <a:rPr lang="en-US" sz="2800" kern="100" baseline="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”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1199" marR="211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68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405458"/>
            <a:ext cx="11412000" cy="51887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北京市海淀区人大附中高二期末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有关激光的特点与应用，下列说法正确的是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激光是一种人工产生的相干光，全息照相技术利用了激光相干性高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特点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激光具有良好的单色性，光纤通信是激光和光导纤维相结合的产物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激光在医学上被当作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使用，但其亮度还不足以在金属上打孔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切割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、焊接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激光的相干性高，任何两束激光都能发生干涉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01364"/>
            <a:ext cx="756812" cy="442641"/>
            <a:chOff x="1360316" y="541777"/>
            <a:chExt cx="756812" cy="442641"/>
          </a:xfrm>
        </p:grpSpPr>
        <p:sp>
          <p:nvSpPr>
            <p:cNvPr id="2" name="右箭头 1"/>
            <p:cNvSpPr/>
            <p:nvPr/>
          </p:nvSpPr>
          <p:spPr>
            <a:xfrm>
              <a:off x="1360316" y="541777"/>
              <a:ext cx="756812" cy="442641"/>
            </a:xfrm>
            <a:prstGeom prst="rightArrow">
              <a:avLst>
                <a:gd name="adj1" fmla="val 67637"/>
                <a:gd name="adj2" fmla="val 441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04009" y="578049"/>
              <a:ext cx="5581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1800" b="1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1800" b="1" kern="1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  <a:cs typeface="Courier New" panose="02070309020205020404" pitchFamily="49" charset="0"/>
                </a:rPr>
                <a:t>5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4"/>
          <p:cNvSpPr txBox="1"/>
          <p:nvPr/>
        </p:nvSpPr>
        <p:spPr>
          <a:xfrm>
            <a:off x="234390" y="1708860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234390" y="3003615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3452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26231" y="816646"/>
            <a:ext cx="1073795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激光是一种人工产生的相干光，全息照相技术利用了激光相干性高的特点，故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激光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具有良好的单色性，光纤通信是激光和光导纤维相结合的产物，故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激光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在医学上被当作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使用，可以在金属上打孔、切割、焊接，故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激光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相干性高，但频率不相同的两束激光不会发生干涉，故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71041" y="549474"/>
            <a:ext cx="11248331" cy="4832672"/>
            <a:chOff x="471835" y="934424"/>
            <a:chExt cx="11248331" cy="4832672"/>
          </a:xfrm>
        </p:grpSpPr>
        <p:sp>
          <p:nvSpPr>
            <p:cNvPr id="14" name="圆角矩形 13"/>
            <p:cNvSpPr/>
            <p:nvPr/>
          </p:nvSpPr>
          <p:spPr>
            <a:xfrm>
              <a:off x="471835" y="1094414"/>
              <a:ext cx="11248331" cy="4672682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7" name="矩形 6">
            <a:hlinkClick r:id="rId3" action="ppaction://hlinksldjump"/>
          </p:cNvPr>
          <p:cNvSpPr/>
          <p:nvPr/>
        </p:nvSpPr>
        <p:spPr>
          <a:xfrm>
            <a:off x="11206480" y="6454140"/>
            <a:ext cx="983615" cy="4051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30278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3" b="24569"/>
          <a:stretch/>
        </p:blipFill>
        <p:spPr>
          <a:xfrm>
            <a:off x="406" y="1664266"/>
            <a:ext cx="12189600" cy="35242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 flipV="1">
            <a:off x="406" y="1665287"/>
            <a:ext cx="12189600" cy="3523229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flipV="1">
            <a:off x="0" y="2889635"/>
            <a:ext cx="3714750" cy="108000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4503738" y="2906713"/>
            <a:ext cx="7686675" cy="1045845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86985" y="3045460"/>
            <a:ext cx="37445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400" b="1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课时对点练</a:t>
            </a:r>
            <a:endParaRPr lang="zh-CN" altLang="zh-CN" sz="41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50770" y="3014663"/>
            <a:ext cx="8191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-141"/>
            <a:ext cx="12189600" cy="665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0" y="124323"/>
            <a:ext cx="351904" cy="4169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71170" y="124460"/>
            <a:ext cx="11718925" cy="4171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89206" y="693490"/>
            <a:ext cx="11412000" cy="45732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考点一　偏振现象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如图所示，电灯在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处发出的光先后经过偏振片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，人眼在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处迎着入射光方向看不到光亮，则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光为偏振光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光为偏振光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为轴将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转过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后，在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处将看到光亮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为轴将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转过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后，在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处将看到光亮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圆角矩形 2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圆角矩形 2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2448550" y="332656"/>
            <a:ext cx="9741050" cy="283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411098" y="58001"/>
            <a:ext cx="19117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基础对点练</a:t>
            </a:r>
            <a:endParaRPr lang="zh-CN" altLang="en-US" sz="2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TextBox 14"/>
          <p:cNvSpPr txBox="1"/>
          <p:nvPr/>
        </p:nvSpPr>
        <p:spPr>
          <a:xfrm>
            <a:off x="262558" y="3285778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30" name="圆角矩形 2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TextBox 14"/>
          <p:cNvSpPr txBox="1"/>
          <p:nvPr/>
        </p:nvSpPr>
        <p:spPr>
          <a:xfrm>
            <a:off x="272083" y="4579655"/>
            <a:ext cx="792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1026" name="Picture 2" descr="4-18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39" y="2420964"/>
            <a:ext cx="2873692" cy="195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圆角矩形 2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85846" y="539949"/>
            <a:ext cx="7344319" cy="301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自然光在垂直于传播方向的平面内，沿各个方向的振动是均匀分布的，通过偏振片后，透射光是只沿着某一特定方向振动的光。从电灯直接发出的光为自然光，它通过偏振片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后，即变为偏振光，故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错误，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6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71041" y="261442"/>
            <a:ext cx="11248331" cy="5832648"/>
            <a:chOff x="471835" y="934424"/>
            <a:chExt cx="11248331" cy="5832648"/>
          </a:xfrm>
        </p:grpSpPr>
        <p:sp>
          <p:nvSpPr>
            <p:cNvPr id="28" name="圆角矩形 27"/>
            <p:cNvSpPr/>
            <p:nvPr/>
          </p:nvSpPr>
          <p:spPr>
            <a:xfrm>
              <a:off x="471835" y="1094414"/>
              <a:ext cx="11248331" cy="5672658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8" name="圆角矩形 17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5846" y="3501802"/>
            <a:ext cx="10818721" cy="2417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设通过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的光沿竖直方向振动，而偏振片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只能通过沿水平方向振动的偏振光，则</a:t>
            </a:r>
            <a:r>
              <a:rPr lang="en-US" altLang="zh-CN" sz="26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处无光亮，以</a:t>
            </a:r>
            <a:r>
              <a:rPr lang="en-US" altLang="zh-CN" sz="26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SP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为轴将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转过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180°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后，</a:t>
            </a:r>
            <a:r>
              <a:rPr lang="en-US" altLang="zh-CN" sz="26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处仍无光亮，故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6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以</a:t>
            </a:r>
            <a:r>
              <a:rPr lang="en-US" altLang="zh-CN" sz="26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SP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为轴将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转过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90°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后，该偏振片能通过沿竖直方向振动的光，则偏振光能通过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，即在</a:t>
            </a:r>
            <a:r>
              <a:rPr lang="en-US" altLang="zh-CN" sz="26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处有光亮，故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6" name="Picture 2" descr="4-18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090" y="837506"/>
            <a:ext cx="2873692" cy="195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77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"/>
            <a:ext cx="12189600" cy="179876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635" y="0"/>
            <a:ext cx="12190095" cy="1800000"/>
          </a:xfrm>
          <a:prstGeom prst="roundRect">
            <a:avLst>
              <a:gd name="adj" fmla="val 0"/>
            </a:avLst>
          </a:prstGeom>
          <a:solidFill>
            <a:schemeClr val="tx2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31" name="文本框 30">
            <a:hlinkClick r:id="rId4" action="ppaction://hlinksldjump"/>
          </p:cNvPr>
          <p:cNvSpPr txBox="1"/>
          <p:nvPr/>
        </p:nvSpPr>
        <p:spPr>
          <a:xfrm>
            <a:off x="2853690" y="2205658"/>
            <a:ext cx="49410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00" kern="100" dirty="0">
                <a:latin typeface="+mj-ea"/>
                <a:ea typeface="+mj-ea"/>
                <a:cs typeface="Times New Roman" panose="02020603050405020304" pitchFamily="18" charset="0"/>
              </a:rPr>
              <a:t>一、偏振现象及光的偏振</a:t>
            </a:r>
          </a:p>
        </p:txBody>
      </p:sp>
      <p:sp>
        <p:nvSpPr>
          <p:cNvPr id="32" name="文本框 31">
            <a:hlinkClick r:id="rId5" action="ppaction://hlinksldjump"/>
          </p:cNvPr>
          <p:cNvSpPr txBox="1"/>
          <p:nvPr/>
        </p:nvSpPr>
        <p:spPr>
          <a:xfrm>
            <a:off x="2853690" y="3078612"/>
            <a:ext cx="65538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00" kern="100" dirty="0">
                <a:latin typeface="+mj-ea"/>
                <a:ea typeface="+mj-ea"/>
                <a:cs typeface="Times New Roman" panose="02020603050405020304" pitchFamily="18" charset="0"/>
              </a:rPr>
              <a:t>二、偏振现象的应用</a:t>
            </a:r>
          </a:p>
        </p:txBody>
      </p:sp>
      <p:sp>
        <p:nvSpPr>
          <p:cNvPr id="34" name="文本框 33">
            <a:hlinkClick r:id="rId6" action="ppaction://hlinksldjump"/>
          </p:cNvPr>
          <p:cNvSpPr txBox="1"/>
          <p:nvPr/>
        </p:nvSpPr>
        <p:spPr>
          <a:xfrm>
            <a:off x="2853690" y="4824520"/>
            <a:ext cx="1944216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zh-CN" b="1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课时对点练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58495" y="0"/>
            <a:ext cx="1891030" cy="521335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>
                <a:solidFill>
                  <a:schemeClr val="bg1">
                    <a:lumMod val="85000"/>
                  </a:schemeClr>
                </a:solidFill>
              </a:rPr>
              <a:t>  </a:t>
            </a:r>
          </a:p>
        </p:txBody>
      </p:sp>
      <p:sp>
        <p:nvSpPr>
          <p:cNvPr id="15" name="文本框 14"/>
          <p:cNvSpPr txBox="1"/>
          <p:nvPr/>
        </p:nvSpPr>
        <p:spPr>
          <a:xfrm flipH="1">
            <a:off x="1270635" y="2853690"/>
            <a:ext cx="702310" cy="15684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zh-CN" b="1" dirty="0">
                <a:solidFill>
                  <a:schemeClr val="bg1"/>
                </a:solidFill>
                <a:cs typeface="+mn-ea"/>
              </a:rPr>
              <a:t>内容索引</a:t>
            </a:r>
            <a:endParaRPr lang="zh-CN" altLang="en-US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10" name="文本框 9">
            <a:hlinkClick r:id="rId7" action="ppaction://hlinksldjump"/>
          </p:cNvPr>
          <p:cNvSpPr txBox="1"/>
          <p:nvPr/>
        </p:nvSpPr>
        <p:spPr>
          <a:xfrm>
            <a:off x="2853690" y="3951566"/>
            <a:ext cx="65538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00" kern="100" dirty="0">
                <a:latin typeface="+mj-ea"/>
                <a:ea typeface="+mj-ea"/>
                <a:cs typeface="Times New Roman" panose="02020603050405020304" pitchFamily="18" charset="0"/>
              </a:rPr>
              <a:t>三、激光的特点及其应用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654600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对于自然光和偏振光，以下认识正确的是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从太阳、蜡烛等普通光源直接发出的光是自然光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自然光通过一个偏振片后成为偏振光，偏振光再通过一个偏振片后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又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还原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为自然光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电灯发出的光透过偏振片，旋转偏振片时看到透射光的亮度无变化，说明透射光不是偏振光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自然光只有在通过偏振片后才能成为偏振光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TextBox 14"/>
          <p:cNvSpPr txBox="1"/>
          <p:nvPr/>
        </p:nvSpPr>
        <p:spPr>
          <a:xfrm>
            <a:off x="262558" y="1339002"/>
            <a:ext cx="738003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1041" y="179909"/>
            <a:ext cx="11248331" cy="5976664"/>
            <a:chOff x="471835" y="934424"/>
            <a:chExt cx="11248331" cy="5976664"/>
          </a:xfrm>
        </p:grpSpPr>
        <p:sp>
          <p:nvSpPr>
            <p:cNvPr id="27" name="圆角矩形 26"/>
            <p:cNvSpPr/>
            <p:nvPr/>
          </p:nvSpPr>
          <p:spPr>
            <a:xfrm>
              <a:off x="471835" y="1094414"/>
              <a:ext cx="11248331" cy="5816674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685846" y="448891"/>
            <a:ext cx="10818721" cy="5627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太阳、蜡烛等普通光源发出的光为自然光，包括在垂直光的传播方向上沿一切方向振动的光，选项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6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自然光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通过偏振片时，只有与偏振片透振方向一致的光才能通过，沿其他方向振动的光被偏振片吸收，所以通过偏振片后的透射光是偏振光，不论通过几个偏振片，选项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6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由于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自然光在各个振动方向上的强度相同，所以旋转偏振片时透射光亮度不变，即旋转偏振片时亮度不变是因为入射光是自然光，而不是因为透射光不是偏振光，选项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6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偏振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现象是很普遍的，而不是只有通过偏振片后才能成为偏振光，平常见到的绝大多数光是偏振光，选项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2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333450"/>
            <a:ext cx="11412000" cy="457321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南通市高二期中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用图示实验装置演示光的偏振现象，白炽灯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发出的光通过两个透振方向平行的偏振片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照到光屏上，通过偏振片前后的光束分别用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表示，下列说法正确的是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白炽灯发出的光是纵波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偏振片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起到检偏的作用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光束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中光的振动方向与透振方向垂直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将偏振片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以光传播方向为轴转动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45°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，光束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将消失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262558" y="2916213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2050" name="Picture 2" descr="687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38" y="2652708"/>
            <a:ext cx="3810845" cy="128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71041" y="395933"/>
            <a:ext cx="11248331" cy="5626149"/>
            <a:chOff x="471835" y="934424"/>
            <a:chExt cx="11248331" cy="5626149"/>
          </a:xfrm>
        </p:grpSpPr>
        <p:sp>
          <p:nvSpPr>
            <p:cNvPr id="24" name="圆角矩形 23"/>
            <p:cNvSpPr/>
            <p:nvPr/>
          </p:nvSpPr>
          <p:spPr>
            <a:xfrm>
              <a:off x="471835" y="1094414"/>
              <a:ext cx="11248331" cy="5466159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685846" y="682155"/>
            <a:ext cx="1081872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光是一种横波，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白炽灯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发出的光经过偏振片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后就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成为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偏振光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，又经与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透振方向平行的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偏振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片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照到光屏上，所以偏振片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起到检偏作用，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光束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Ⅱ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中的光是经偏振片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透射来的，所以光束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Ⅱ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中光的振动方向与透振方向不可能垂直，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将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偏振片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以光传播方向为轴转动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45°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，光束</a:t>
            </a:r>
            <a:r>
              <a:rPr lang="en-US" altLang="zh-CN" sz="28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Ⅲ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将会减弱但不会消失，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0" name="Picture 2" descr="68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059" y="896620"/>
            <a:ext cx="3887443" cy="130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0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333450"/>
            <a:ext cx="11412000" cy="13415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如图所示，一束自然光通过偏振片照射到光屏上，则图中光屏上发亮的有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偏振片上用箭头表示其透振方向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圆角矩形 2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26231" y="4221882"/>
            <a:ext cx="10737951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自然光通过偏振片后成为偏振光，当偏振光的振动方向与偏振片的透振方向平行时能够通过，垂直时不能通过，所以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71041" y="3933850"/>
            <a:ext cx="11248331" cy="1724747"/>
            <a:chOff x="471835" y="934424"/>
            <a:chExt cx="11248331" cy="1724747"/>
          </a:xfrm>
        </p:grpSpPr>
        <p:sp>
          <p:nvSpPr>
            <p:cNvPr id="32" name="圆角矩形 31"/>
            <p:cNvSpPr/>
            <p:nvPr/>
          </p:nvSpPr>
          <p:spPr>
            <a:xfrm>
              <a:off x="471835" y="1094414"/>
              <a:ext cx="11248331" cy="1564757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46975" y="1845618"/>
            <a:ext cx="10896463" cy="1442394"/>
            <a:chOff x="599343" y="1845618"/>
            <a:chExt cx="10896463" cy="1442394"/>
          </a:xfrm>
        </p:grpSpPr>
        <p:pic>
          <p:nvPicPr>
            <p:cNvPr id="3074" name="Picture 2" descr="4-184A"/>
            <p:cNvPicPr>
              <a:picLocks noChangeAspect="1" noChangeArrowheads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64"/>
            <a:stretch/>
          </p:blipFill>
          <p:spPr bwMode="auto">
            <a:xfrm>
              <a:off x="599343" y="1845618"/>
              <a:ext cx="2184605" cy="1442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 descr="4-184"/>
            <p:cNvPicPr>
              <a:picLocks noChangeAspect="1" noChangeArrowheads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03"/>
            <a:stretch/>
          </p:blipFill>
          <p:spPr bwMode="auto">
            <a:xfrm>
              <a:off x="6159704" y="1845618"/>
              <a:ext cx="2397357" cy="1442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" descr="4-184A"/>
            <p:cNvPicPr>
              <a:picLocks noChangeAspect="1" noChangeArrowheads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40"/>
            <a:stretch/>
          </p:blipFill>
          <p:spPr bwMode="auto">
            <a:xfrm>
              <a:off x="3262809" y="1845618"/>
              <a:ext cx="2407382" cy="1442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3" descr="4-184"/>
            <p:cNvPicPr>
              <a:picLocks noChangeAspect="1" noChangeArrowheads="1"/>
            </p:cNvPicPr>
            <p:nvPr/>
          </p:nvPicPr>
          <p:blipFill rotWithShape="1"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06"/>
            <a:stretch/>
          </p:blipFill>
          <p:spPr bwMode="auto">
            <a:xfrm>
              <a:off x="8975660" y="1845618"/>
              <a:ext cx="2520146" cy="1442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14"/>
          <p:cNvSpPr txBox="1"/>
          <p:nvPr/>
        </p:nvSpPr>
        <p:spPr>
          <a:xfrm>
            <a:off x="1568862" y="2781722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6" name="TextBox 14"/>
          <p:cNvSpPr txBox="1"/>
          <p:nvPr/>
        </p:nvSpPr>
        <p:spPr>
          <a:xfrm>
            <a:off x="4147271" y="2771562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7" name="TextBox 14"/>
          <p:cNvSpPr txBox="1"/>
          <p:nvPr/>
        </p:nvSpPr>
        <p:spPr>
          <a:xfrm>
            <a:off x="9866383" y="2766122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11510"/>
            <a:ext cx="1141200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考点二　偏振现象的应用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夏天柏油路面上的反射光是偏振光，其振动方向与路面平行。人佩戴的太阳镜的镜片是由偏振玻璃制成的，镜片的透振方向应是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竖直的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水平的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斜向左上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45°  	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斜向右上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45°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262558" y="1984194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9" name="矩形 28"/>
          <p:cNvSpPr/>
          <p:nvPr/>
        </p:nvSpPr>
        <p:spPr>
          <a:xfrm>
            <a:off x="726231" y="3439954"/>
            <a:ext cx="10737951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夏天，柏油路面上的反射光对人的眼睛刺激过大，为了减弱对人眼睛的影响，人佩戴的太阳镜的镜片是由偏振玻璃材料制成的偏振片，该偏振片的透振方向与反射光的振动方向垂直，由于反射光的振动方向与路面平行，则镜片的透振方向应沿竖直方向，故选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71041" y="3257203"/>
            <a:ext cx="11248331" cy="2842220"/>
            <a:chOff x="471835" y="934424"/>
            <a:chExt cx="11248331" cy="2842220"/>
          </a:xfrm>
        </p:grpSpPr>
        <p:sp>
          <p:nvSpPr>
            <p:cNvPr id="31" name="圆角矩形 30"/>
            <p:cNvSpPr/>
            <p:nvPr/>
          </p:nvSpPr>
          <p:spPr>
            <a:xfrm>
              <a:off x="471835" y="1094414"/>
              <a:ext cx="11248331" cy="2682230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4" name="圆角矩形 33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578049"/>
            <a:ext cx="7794232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di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如图所示，开始时上、下两偏振片平行且透振方向完全一致，现在将上边偏振片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慢慢顺时针旋转，屏上的光的亮度开始逐渐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变暗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变亮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，当它转到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时，屏上的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圆角矩形 1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7" name="圆角矩形 36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89206" y="3168353"/>
            <a:ext cx="11412000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亮度将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暗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亮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，继续转到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时光由最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变为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均选填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暗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亮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54216" y="1851067"/>
            <a:ext cx="902811" cy="664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变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暗</a:t>
            </a:r>
            <a:endParaRPr lang="zh-CN" altLang="zh-CN" sz="1050" kern="100" dirty="0"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57665" y="3159672"/>
            <a:ext cx="543739" cy="664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暗</a:t>
            </a:r>
            <a:endParaRPr lang="zh-CN" altLang="zh-CN" sz="1050" kern="1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437851" y="3154647"/>
            <a:ext cx="543739" cy="664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暗</a:t>
            </a:r>
            <a:endParaRPr lang="zh-CN" altLang="zh-CN" sz="1050" kern="1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13155" y="3779754"/>
            <a:ext cx="543739" cy="664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亮</a:t>
            </a:r>
            <a:endParaRPr lang="zh-CN" altLang="zh-CN" sz="1050" kern="1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098" name="Picture 2" descr="4-18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062" y="609990"/>
            <a:ext cx="3085032" cy="23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7" name="圆角矩形 36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26232" y="981522"/>
            <a:ext cx="73475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开始时上、下两偏振片平行且透振方向完全一致，将上边偏振片慢慢顺时针旋转，屏上的光的亮度开始逐渐变暗，当它转到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90°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时，两个偏振片透振方向垂直，屏上光亮度将最暗，继续转到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180°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，两个偏振片透振方向平行，光由最暗变为最亮。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71041" y="765498"/>
            <a:ext cx="11248331" cy="4248472"/>
            <a:chOff x="471835" y="934424"/>
            <a:chExt cx="11248331" cy="4248472"/>
          </a:xfrm>
        </p:grpSpPr>
        <p:sp>
          <p:nvSpPr>
            <p:cNvPr id="20" name="圆角矩形 19"/>
            <p:cNvSpPr/>
            <p:nvPr/>
          </p:nvSpPr>
          <p:spPr>
            <a:xfrm>
              <a:off x="471835" y="1094414"/>
              <a:ext cx="11248331" cy="4088482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5" name="圆角矩形 24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26" name="Picture 2" descr="4-18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454" y="1324480"/>
            <a:ext cx="3085032" cy="23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15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549474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考点三　激光的特点及其应用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启东市期中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关于激光，下列说法正确的是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激光是自然界中某种物质直接发光产生的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激光的相干性高，两束频率相同、相位差恒定、振动方向相同的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激光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发生干涉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用激光照射不透明挡板上的小圆孔时，光屏上能观测到等间距的光环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激光全息照片是利用光的干涉记录下物体三维图像的信息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圆角矩形 37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272083" y="2493690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19" name="圆角矩形 1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272083" y="4418856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圆角矩形 25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圆角矩形 31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圆角矩形 37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71041" y="568524"/>
            <a:ext cx="11248331" cy="4445446"/>
            <a:chOff x="471835" y="934424"/>
            <a:chExt cx="11248331" cy="4445446"/>
          </a:xfrm>
        </p:grpSpPr>
        <p:sp>
          <p:nvSpPr>
            <p:cNvPr id="20" name="圆角矩形 19"/>
            <p:cNvSpPr/>
            <p:nvPr/>
          </p:nvSpPr>
          <p:spPr>
            <a:xfrm>
              <a:off x="471835" y="1094413"/>
              <a:ext cx="11248331" cy="4285457"/>
            </a:xfrm>
            <a:prstGeom prst="roundRect">
              <a:avLst>
                <a:gd name="adj" fmla="val 282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691623" y="888654"/>
            <a:ext cx="1080716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激光是人造光，不是自然界中某种物质直接发光产生的，故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激光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相干性高，但只有频率相同、相位差恒定、振动方向相同的两束激光才能发生干涉，故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用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激光照射不透明挡板上的小圆孔时，光屏上能观测到衍射条纹，间距不等，故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激光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全息照片是利用光的干涉记录下物体三维图像的信息，故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4" name="圆角矩形 33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3" b="24569"/>
          <a:stretch/>
        </p:blipFill>
        <p:spPr>
          <a:xfrm>
            <a:off x="406" y="1664266"/>
            <a:ext cx="12189600" cy="35242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0" y="1665287"/>
            <a:ext cx="12189600" cy="3523229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 flipV="1">
            <a:off x="0" y="2889635"/>
            <a:ext cx="3714750" cy="108000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4503738" y="2906713"/>
            <a:ext cx="7686675" cy="1045845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86985" y="3045460"/>
            <a:ext cx="63368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偏振现象及光的偏振</a:t>
            </a:r>
          </a:p>
        </p:txBody>
      </p:sp>
      <p:sp>
        <p:nvSpPr>
          <p:cNvPr id="4" name="矩形 3"/>
          <p:cNvSpPr/>
          <p:nvPr/>
        </p:nvSpPr>
        <p:spPr>
          <a:xfrm>
            <a:off x="2350770" y="3014663"/>
            <a:ext cx="8191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97890" y="477466"/>
            <a:ext cx="11394632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使激光束的宽度在纳米级范围内，可恢复人体已损坏的器官，对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DNA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分子进行超微型基因修复，把至今尚令人类无奈的癌症彻底根除，这主要是利用激光的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单色性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方向性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高能量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偏振性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TextBox 14"/>
          <p:cNvSpPr txBox="1"/>
          <p:nvPr/>
        </p:nvSpPr>
        <p:spPr>
          <a:xfrm>
            <a:off x="272083" y="3105842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7" name="圆角矩形 26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26231" y="4297335"/>
            <a:ext cx="10737951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激光由于能把巨大能量高度集中地辐射出来，所以在医学上做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切开皮肤、切除肿瘤或做其他外科手术，故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71041" y="4009303"/>
            <a:ext cx="11248331" cy="1724747"/>
            <a:chOff x="471835" y="934424"/>
            <a:chExt cx="11248331" cy="1724747"/>
          </a:xfrm>
        </p:grpSpPr>
        <p:sp>
          <p:nvSpPr>
            <p:cNvPr id="31" name="圆角矩形 30"/>
            <p:cNvSpPr/>
            <p:nvPr/>
          </p:nvSpPr>
          <p:spPr>
            <a:xfrm>
              <a:off x="471835" y="1094414"/>
              <a:ext cx="11248331" cy="1564757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837506"/>
            <a:ext cx="11412000" cy="39268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深圳市翠园中学期中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下列关于光的特性的说法中，正确的是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太阳光不显示出偏振性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泊松亮斑属于光的衍射现象，能够说明光具有波动性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利用激光平行度好的特性，可以精准定位远距离目标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光是纵波，它的传播不需要介质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圆角矩形 2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圆角矩形 4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圆角矩形 4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圆角矩形 4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TextBox 14"/>
          <p:cNvSpPr txBox="1"/>
          <p:nvPr/>
        </p:nvSpPr>
        <p:spPr>
          <a:xfrm>
            <a:off x="277127" y="2205658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20" name="圆角矩形 1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-141"/>
            <a:ext cx="12189600" cy="665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0" y="124323"/>
            <a:ext cx="351904" cy="4169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71170" y="124460"/>
            <a:ext cx="11718925" cy="4171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>
            <a:off x="2448550" y="332656"/>
            <a:ext cx="9741050" cy="283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411098" y="58001"/>
            <a:ext cx="19117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能力综合练</a:t>
            </a:r>
            <a:endParaRPr lang="zh-CN" altLang="en-US" sz="2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" name="TextBox 14"/>
          <p:cNvSpPr txBox="1"/>
          <p:nvPr/>
        </p:nvSpPr>
        <p:spPr>
          <a:xfrm>
            <a:off x="267602" y="2791247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30" name="TextBox 14"/>
          <p:cNvSpPr txBox="1"/>
          <p:nvPr/>
        </p:nvSpPr>
        <p:spPr>
          <a:xfrm>
            <a:off x="277127" y="3416893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圆角矩形 3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圆角矩形 3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圆角矩形 3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圆角矩形 3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圆角矩形 3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圆角矩形 3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圆角矩形 3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圆角矩形 3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1" name="圆角矩形 4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圆角矩形 4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71041" y="549474"/>
            <a:ext cx="11248331" cy="5021510"/>
            <a:chOff x="471835" y="934424"/>
            <a:chExt cx="11248331" cy="5021510"/>
          </a:xfrm>
        </p:grpSpPr>
        <p:sp>
          <p:nvSpPr>
            <p:cNvPr id="43" name="圆角矩形 42"/>
            <p:cNvSpPr/>
            <p:nvPr/>
          </p:nvSpPr>
          <p:spPr>
            <a:xfrm>
              <a:off x="471835" y="1094413"/>
              <a:ext cx="11248331" cy="4861521"/>
            </a:xfrm>
            <a:prstGeom prst="roundRect">
              <a:avLst>
                <a:gd name="adj" fmla="val 282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45" name="文本框 44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745124" y="869604"/>
            <a:ext cx="1070016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太阳光是自然光，各个方向振动的光的强度相同，不是偏振光，故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当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单色光照射在直径恰当的小圆板时，会在之后的光屏上出现环状的互为同心圆的衍射条纹，并且在所有同心圆的圆心处会出现一个极小的亮斑。衍射说明光具有波动性，故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激光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平行度好，不容易发散，方向性强，故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光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的传播不需要介质，但光是横波而不是纵波，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189434"/>
            <a:ext cx="11412000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如图所示是一种利用光纤温度传感器测量温度的装置，一束偏振光射入光纤，由于温度的变化，光纤的长度、芯径、折射率发生变化，从而使偏振光的偏振方向发生变化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温度变化越大，偏振方向变化越大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，光接收器接收的光强度就会变化。偏振片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和偏振片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透振方向相同，关于这种温度计的工作原理的说法正确的是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5122" name="Picture 2" descr="4-186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523" y="3664361"/>
            <a:ext cx="5697366" cy="134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189434"/>
            <a:ext cx="1141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到达偏振片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的光的偏振方向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变化越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spc="8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小，光</a:t>
            </a:r>
            <a:r>
              <a:rPr lang="zh-CN" altLang="zh-CN" sz="2800" kern="100" spc="8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接收器所接收的光强度就</a:t>
            </a:r>
            <a:r>
              <a:rPr lang="zh-CN" altLang="zh-CN" sz="2800" kern="100" spc="8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会</a:t>
            </a:r>
            <a:endParaRPr lang="en-US" altLang="zh-CN" sz="2800" kern="100" spc="8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越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小，表示温度变化越大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到达偏振片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的光的偏振方向变化越大，光接收器所接收的光强度就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会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越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小，表示温度变化越大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到达偏振片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的光的偏振方向变化越小，光接收器所接收的光强度就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会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越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小，表示温度变化越小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到达偏振片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的光的偏振方向变化越大，光接收器所接收的光强度就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会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越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小，表示温度变化越小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230264" y="2133650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30" name="圆角矩形 2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17" name="Picture 2" descr="4-18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414" y="493705"/>
            <a:ext cx="5179424" cy="122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89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圆角矩形 2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71041" y="621482"/>
            <a:ext cx="11248331" cy="4464495"/>
            <a:chOff x="471835" y="934424"/>
            <a:chExt cx="11248331" cy="4464495"/>
          </a:xfrm>
        </p:grpSpPr>
        <p:sp>
          <p:nvSpPr>
            <p:cNvPr id="36" name="圆角矩形 35"/>
            <p:cNvSpPr/>
            <p:nvPr/>
          </p:nvSpPr>
          <p:spPr>
            <a:xfrm>
              <a:off x="471835" y="1094414"/>
              <a:ext cx="11248331" cy="4304505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739965" y="2346123"/>
            <a:ext cx="10710482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偏振片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和偏振片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的透振方向平行，通过温度敏感光纤到达偏振片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的光的偏振方向变化越大，光接收器所接收的光强度就会越小，表示温度变化越大；到达偏振片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的光的偏振方向变化越小，光接收器所接收的光强度就会越大，表示温度变化越小。故选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圆角矩形 28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pic>
        <p:nvPicPr>
          <p:cNvPr id="31" name="Picture 2" descr="4-18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601" y="1078020"/>
            <a:ext cx="4803210" cy="113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32146" y="137746"/>
            <a:ext cx="115261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泉州市高二期末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旋光仪测糖溶液浓度装置原理是：偏振光通过糖溶液后，迎着光看，偏振方向会以传播方向为轴，旋转一个角度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，旋转角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称为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旋光角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的值与糖溶液浓度有关，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测量值与标准值相比较能确定含糖量，如图所示，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为自然光源，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为偏振片，转动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处光最强，然后被测样品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置于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间，则下列说法中正确的是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处光强明显减弱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处光强不会减弱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转一角度使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处光强最大，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转过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角度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转一角度使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处光强最大，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转过的角度等于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TextBox 14"/>
          <p:cNvSpPr txBox="1"/>
          <p:nvPr/>
        </p:nvSpPr>
        <p:spPr>
          <a:xfrm>
            <a:off x="177306" y="3180558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30" name="TextBox 14"/>
          <p:cNvSpPr txBox="1"/>
          <p:nvPr/>
        </p:nvSpPr>
        <p:spPr>
          <a:xfrm>
            <a:off x="186831" y="4324370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sp>
        <p:nvSpPr>
          <p:cNvPr id="31" name="TextBox 14"/>
          <p:cNvSpPr txBox="1"/>
          <p:nvPr/>
        </p:nvSpPr>
        <p:spPr>
          <a:xfrm>
            <a:off x="177306" y="5471946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  <p:pic>
        <p:nvPicPr>
          <p:cNvPr id="6146" name="Picture 2" descr="4-187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72" y="3507857"/>
            <a:ext cx="4360706" cy="172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  <p:bldP spid="3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71041" y="126951"/>
            <a:ext cx="11248331" cy="6050481"/>
            <a:chOff x="471835" y="934424"/>
            <a:chExt cx="11248331" cy="6050481"/>
          </a:xfrm>
        </p:grpSpPr>
        <p:sp>
          <p:nvSpPr>
            <p:cNvPr id="34" name="圆角矩形 33"/>
            <p:cNvSpPr/>
            <p:nvPr/>
          </p:nvSpPr>
          <p:spPr>
            <a:xfrm>
              <a:off x="471835" y="1094414"/>
              <a:ext cx="11248331" cy="5890491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739965" y="333450"/>
            <a:ext cx="63853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不放样品时，转动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使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处光最强，此时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的透振方向相同；放置样品后，由于样品会使经过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的偏振光产生旋转角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2" name="圆角矩形 41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39965" y="2288932"/>
            <a:ext cx="10710482" cy="3888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所以此时穿过样品的偏振光振动方向与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的透振方向不再平行，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处光强将明显减弱，故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正确，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根据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前面分析可知，放入样品后，穿过样品的偏振光振动方向与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的透振方向存在夹角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，若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转一角度使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处光强最大，则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转过的角度等于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；同理可知若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转一角度使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处光强最大，则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转过的角度等于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0" name="Picture 2" descr="4-18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049" y="477466"/>
            <a:ext cx="4149061" cy="16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42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-141"/>
            <a:ext cx="12189600" cy="665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0" y="124323"/>
            <a:ext cx="351904" cy="4169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71170" y="124460"/>
            <a:ext cx="11718925" cy="4171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连接符 32"/>
          <p:cNvCxnSpPr/>
          <p:nvPr/>
        </p:nvCxnSpPr>
        <p:spPr>
          <a:xfrm>
            <a:off x="2448550" y="332656"/>
            <a:ext cx="9741050" cy="283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411098" y="58001"/>
            <a:ext cx="19117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尖子生选练</a:t>
            </a:r>
            <a:endParaRPr lang="zh-CN" altLang="en-US" sz="26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89206" y="708001"/>
            <a:ext cx="11412000" cy="5458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拍摄立体电影时用一台摄影机，让它通过两个窗口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相当于人的双眼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交替拍摄，两套图像交替地印在同一条电影胶片上，放映时用一台放映机，通过左右两个窗口，把两套图像交替地映在银幕上。在每个放映窗口前安装一块偏振片，两个窗口射出的光，通过偏振片后成了偏振光。左右两个窗口前的偏振片的透振方向互相垂直，因而产生的两束偏振光的偏振方向也互相垂直。这两束偏振光投射到银幕上再反射到观众那里，偏振方向不变，观众用偏振眼镜观看时，左眼只看到左窗口映出的画面，右眼只看到右窗口映出的画面，这样就会像直接观看物体那样产生立体感，下列说法正确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8" name="圆角矩形 37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28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32146" y="757799"/>
            <a:ext cx="115261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偏振眼镜的左、右两个镜片透振方向应保持一致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偏振眼镜的左、右两个镜片透振方向互换后不能正常观影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只用一只眼睛透过偏振眼镜也可以产生立体感，但是亮度减弱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把放映窗口的两个偏振片透振方向改为相互平行，把偏振眼镜两个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镜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片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的透振方向也改为相互平行，并使两者偏振方向一致，也可以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正常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观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影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8" name="圆角矩形 37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TextBox 14"/>
          <p:cNvSpPr txBox="1"/>
          <p:nvPr/>
        </p:nvSpPr>
        <p:spPr>
          <a:xfrm>
            <a:off x="170230" y="1449658"/>
            <a:ext cx="795807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26354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9206" y="621482"/>
            <a:ext cx="11412000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结合绳波和弹簧波的特点，分析这两种波能否通过狭缝？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206" y="3746158"/>
            <a:ext cx="11412000" cy="19878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当绳波振动方向与狭缝方向一致时，绳上的横波能穿过狭缝，当绳波振动方向与狭缝方向不一致时，绳上的横波不能穿过狭缝；在弹簧上传播的纵波，无论狭缝的取向如何，波都能穿过。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39266" name="Picture 2" descr="4-17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61" y="1290741"/>
            <a:ext cx="5457090" cy="228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25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71041" y="405458"/>
            <a:ext cx="11248331" cy="4968553"/>
            <a:chOff x="471835" y="934424"/>
            <a:chExt cx="11248331" cy="4968553"/>
          </a:xfrm>
        </p:grpSpPr>
        <p:sp>
          <p:nvSpPr>
            <p:cNvPr id="38" name="圆角矩形 37"/>
            <p:cNvSpPr/>
            <p:nvPr/>
          </p:nvSpPr>
          <p:spPr>
            <a:xfrm>
              <a:off x="471835" y="1094415"/>
              <a:ext cx="11248331" cy="4808562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739965" y="666304"/>
            <a:ext cx="1071048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由于影片播放时，投射到银幕上的两束偏振光的振动方向不同，故偏振眼镜的左、右两个镜片透振方向不同，否则，只能看到一种偏振光，故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由于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左眼只能看到左窗口映出的画面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比如左窗口偏振光水平，左眼镜片透振方向水平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，右眼只能看到右窗口映出的画面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比如右窗口偏振光竖直，右眼镜片透振方向竖直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，如果左、右镜片互换，两偏振光均不能通过偏振眼镜，无法正常观影，故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4" name="圆角矩形 43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71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圆角矩形 17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圆角矩形 18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圆角矩形 19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圆角矩形 2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圆角矩形 2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圆角矩形 2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圆角矩形 2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圆角矩形 2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圆角矩形 2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charset="-122"/>
              </a:rPr>
              <a:t>11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71041" y="405458"/>
            <a:ext cx="11248331" cy="4968553"/>
            <a:chOff x="471835" y="934424"/>
            <a:chExt cx="11248331" cy="4968553"/>
          </a:xfrm>
        </p:grpSpPr>
        <p:sp>
          <p:nvSpPr>
            <p:cNvPr id="38" name="圆角矩形 37"/>
            <p:cNvSpPr/>
            <p:nvPr/>
          </p:nvSpPr>
          <p:spPr>
            <a:xfrm>
              <a:off x="471835" y="1094415"/>
              <a:ext cx="11248331" cy="4808562"/>
            </a:xfrm>
            <a:prstGeom prst="roundRect">
              <a:avLst>
                <a:gd name="adj" fmla="val 266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0294" y="934424"/>
              <a:ext cx="695238" cy="314286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915584" y="992904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739965" y="704809"/>
            <a:ext cx="10710482" cy="451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人眼接收到两个偏振方向不同的偏振光，两个像经过大脑综合以后，就能区分物体的前后、远近，从而产生立体感，所以只用一只眼睛透过偏振眼镜不能产生立体感，故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根据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上述分析可知，若两个偏振片透振方向改为相互平行，同时把偏振眼镜两个镜片的透振方向也改为相互平行，只能接收到一种偏振光，可以看到影片，但没有立体效果，所以不能正常观影，故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3" name="矩形 42">
            <a:hlinkClick r:id="rId14" action="ppaction://hlinksldjump"/>
          </p:cNvPr>
          <p:cNvSpPr/>
          <p:nvPr/>
        </p:nvSpPr>
        <p:spPr>
          <a:xfrm>
            <a:off x="11206480" y="6454140"/>
            <a:ext cx="983615" cy="40513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/>
              <a:t>返回</a:t>
            </a:r>
          </a:p>
        </p:txBody>
      </p:sp>
      <p:sp>
        <p:nvSpPr>
          <p:cNvPr id="44" name="圆角矩形 43">
            <a:hlinkClick r:id="rId15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zh-CN" sz="1600" kern="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rPr>
              <a:t>12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413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38" y="2046514"/>
            <a:ext cx="4917600" cy="27661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V="1">
            <a:off x="7272338" y="2046604"/>
            <a:ext cx="4918075" cy="276606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1198880" y="0"/>
            <a:ext cx="1002030" cy="113093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16"/>
          <p:cNvSpPr/>
          <p:nvPr userDrawn="1"/>
        </p:nvSpPr>
        <p:spPr>
          <a:xfrm>
            <a:off x="1375859" y="185620"/>
            <a:ext cx="648072" cy="759695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矩形 59"/>
          <p:cNvSpPr/>
          <p:nvPr/>
        </p:nvSpPr>
        <p:spPr>
          <a:xfrm flipV="1">
            <a:off x="0" y="2047240"/>
            <a:ext cx="7272655" cy="27660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26654" y="2565298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495666"/>
                </a:solidFill>
              </a:rPr>
              <a:t>BENKEJIESHU</a:t>
            </a:r>
            <a:endParaRPr lang="zh-CN" altLang="en-US" sz="6600" dirty="0">
              <a:solidFill>
                <a:srgbClr val="495666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26654" y="2781559"/>
            <a:ext cx="2030746" cy="67008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本课结束</a:t>
            </a:r>
            <a:endParaRPr lang="zh-CN" altLang="en-US" sz="3200" b="1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1126654" y="3470697"/>
            <a:ext cx="10647659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更多精彩内容请登录：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www.xinjiaoyu.com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909514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偏振现象：不同的横波，即使传播方向相同，振动方向也可能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，这个现象称为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偏振现象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。横波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称为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偏振方向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偏振片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由特定的材料制成，每个偏振片都有一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方向，沿着这个方向振动的光波能顺利通过偏振片，偏振方向与这个方向垂直的光不能通过，这个方向叫作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透振方向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0"/>
            <a:ext cx="12190413" cy="693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12" name="流程图: 离页连接符 11"/>
          <p:cNvSpPr/>
          <p:nvPr/>
        </p:nvSpPr>
        <p:spPr>
          <a:xfrm>
            <a:off x="486354" y="0"/>
            <a:ext cx="1804035" cy="861695"/>
          </a:xfrm>
          <a:prstGeom prst="flowChartOffpage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3858" y="88737"/>
            <a:ext cx="170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kern="100" dirty="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梳理与总结</a:t>
            </a:r>
            <a:endParaRPr lang="zh-CN" altLang="zh-CN" b="1" kern="10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828069" y="101531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不同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87294" y="1672913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振动方向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87294" y="294048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特定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5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909514"/>
            <a:ext cx="68581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如图所示，观察光源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或阳光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通过偏振片后透射光的强度变化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让阳光或灯光通过偏振片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P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的另一侧观察，透射光的强度有什么变化？如果以光的传播方向为轴旋转偏振片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，透射光的强度又如何变化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？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0"/>
            <a:ext cx="12190413" cy="693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5B6B"/>
              </a:solidFill>
            </a:endParaRPr>
          </a:p>
        </p:txBody>
      </p:sp>
      <p:sp>
        <p:nvSpPr>
          <p:cNvPr id="12" name="流程图: 离页连接符 11"/>
          <p:cNvSpPr/>
          <p:nvPr/>
        </p:nvSpPr>
        <p:spPr>
          <a:xfrm>
            <a:off x="486354" y="0"/>
            <a:ext cx="1804035" cy="861695"/>
          </a:xfrm>
          <a:prstGeom prst="flowChartOffpage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3858" y="88737"/>
            <a:ext cx="170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kern="100" smtClean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思考与讨论</a:t>
            </a:r>
            <a:endParaRPr lang="zh-CN" altLang="zh-CN" b="1" kern="10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9206" y="4725938"/>
            <a:ext cx="1141200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可以看到偏振片是透明的，只是</a:t>
            </a:r>
            <a:r>
              <a:rPr lang="zh-CN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透射</a:t>
            </a:r>
            <a:endParaRPr lang="en-US" altLang="zh-CN" sz="2800" kern="100" dirty="0" smtClean="0">
              <a:solidFill>
                <a:srgbClr val="0070C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暗了一些；继续旋转偏振片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，透射光的强度不发生变化。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609730" y="852659"/>
            <a:ext cx="4102100" cy="4310615"/>
            <a:chOff x="7177586" y="852659"/>
            <a:chExt cx="4102100" cy="4310615"/>
          </a:xfrm>
        </p:grpSpPr>
        <p:pic>
          <p:nvPicPr>
            <p:cNvPr id="140290" name="Picture 2" descr="4-17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6868" y="852659"/>
              <a:ext cx="4083537" cy="1484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291" name="Picture 3" descr="4-17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7586" y="2193304"/>
              <a:ext cx="4102100" cy="150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292" name="Picture 4" descr="4-17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7586" y="3715474"/>
              <a:ext cx="41021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065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534321"/>
            <a:ext cx="6858128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在偏振片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的后面再放置另一个偏振片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，以光的传播方向为轴旋转偏振片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，观察通过两块偏振片的透射光的强度有什么变化？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753746" y="775363"/>
            <a:ext cx="4102100" cy="4310615"/>
            <a:chOff x="7177586" y="852659"/>
            <a:chExt cx="4102100" cy="4310615"/>
          </a:xfrm>
        </p:grpSpPr>
        <p:pic>
          <p:nvPicPr>
            <p:cNvPr id="140290" name="Picture 2" descr="4-17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6868" y="852659"/>
              <a:ext cx="4083537" cy="1484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291" name="Picture 3" descr="4-17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7586" y="2193304"/>
              <a:ext cx="4102100" cy="150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292" name="Picture 4" descr="4-17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7586" y="3715474"/>
              <a:ext cx="41021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矩形 10"/>
          <p:cNvSpPr/>
          <p:nvPr/>
        </p:nvSpPr>
        <p:spPr>
          <a:xfrm>
            <a:off x="389206" y="2523354"/>
            <a:ext cx="6858128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当偏振片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的透振方向与偏振片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的透振方向平行时，穿过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的光最强；继续旋转偏振片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，亮度变暗，当偏振片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的透振方向与偏振片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的透振方向垂直时，光不能透过</a:t>
            </a:r>
            <a:r>
              <a:rPr lang="en-US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2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89206" y="534321"/>
            <a:ext cx="11412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自然光和偏振光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自然光：太阳以及日光灯、发光二极管等普通光源发出的光，包含着在垂直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于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沿一切方向振动的光，而且沿各个方向振动的光波的强度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都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这种光是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自然光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偏振光：在垂直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于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平面上，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沿着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方向振动，这种光叫作偏振光。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光的偏振现象说明光是一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91486" y="193667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传播方向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32985" y="257522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相同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44644" y="322329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传播方向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858625" y="320809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某个特定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03256" y="449086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横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3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kwMzllMmViNzQxMDg0MThiZGZiMDg4ZDRmZjZhYmMifQ==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4341</Words>
  <Application>Microsoft Office PowerPoint</Application>
  <PresentationFormat>自定义</PresentationFormat>
  <Paragraphs>575</Paragraphs>
  <Slides>52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6" baseType="lpstr">
      <vt:lpstr>DOUYU Font</vt:lpstr>
      <vt:lpstr>方正中等线简体</vt:lpstr>
      <vt:lpstr>黑体</vt:lpstr>
      <vt:lpstr>华文黑体</vt:lpstr>
      <vt:lpstr>华文细黑</vt:lpstr>
      <vt:lpstr>楷体</vt:lpstr>
      <vt:lpstr>楷体_GB2312</vt:lpstr>
      <vt:lpstr>宋体</vt:lpstr>
      <vt:lpstr>微软雅黑</vt:lpstr>
      <vt:lpstr>Arial</vt:lpstr>
      <vt:lpstr>Calibri</vt:lpstr>
      <vt:lpstr>Courier New</vt:lpstr>
      <vt:lpstr>Times New Roman</vt:lpstr>
      <vt:lpstr>7_Office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金榜苑</dc:creator>
  <cp:keywords>物理课件</cp:keywords>
  <cp:lastModifiedBy>Administrator</cp:lastModifiedBy>
  <cp:revision>7398</cp:revision>
  <dcterms:created xsi:type="dcterms:W3CDTF">2014-11-27T01:03:00Z</dcterms:created>
  <dcterms:modified xsi:type="dcterms:W3CDTF">2024-04-30T01:10:47Z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FACF11E2EA8A4EB9A823E81D0CED0350_12</vt:lpwstr>
  </property>
</Properties>
</file>